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.jpg"/>
  <Default Extension="png" ContentType="image/png"/>
  <Default Extension="rels" ContentType="application/vnd.openxmlformats-package.relationships+xml"/>
  <Override PartName="/customXml/itemProps481.xml" ContentType="application/vnd.openxmlformats-officedocument.customXmlProperties+xml"/>
  <Override PartName="/customXml/itemProps482.xml" ContentType="application/vnd.openxmlformats-officedocument.customXmlProperties+xml"/>
  <Override PartName="/customXml/itemProps483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4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1" r:id="rId3"/>
    <p:sldMasterId id="2147483674" r:id="rId4"/>
  </p:sldMasterIdLst>
  <p:notesMasterIdLst>
    <p:notesMasterId r:id="rId6"/>
  </p:notesMasterIdLst>
  <p:handoutMasterIdLst>
    <p:handoutMasterId r:id="rId44"/>
  </p:handoutMasterIdLst>
  <p:sldIdLst>
    <p:sldId id="383" r:id="rId5"/>
    <p:sldId id="260" r:id="rId7"/>
    <p:sldId id="261" r:id="rId8"/>
    <p:sldId id="547" r:id="rId9"/>
    <p:sldId id="536" r:id="rId10"/>
    <p:sldId id="548" r:id="rId11"/>
    <p:sldId id="555" r:id="rId12"/>
    <p:sldId id="585" r:id="rId13"/>
    <p:sldId id="579" r:id="rId14"/>
    <p:sldId id="588" r:id="rId15"/>
    <p:sldId id="591" r:id="rId16"/>
    <p:sldId id="587" r:id="rId17"/>
    <p:sldId id="586" r:id="rId18"/>
    <p:sldId id="589" r:id="rId19"/>
    <p:sldId id="590" r:id="rId20"/>
    <p:sldId id="592" r:id="rId21"/>
    <p:sldId id="593" r:id="rId22"/>
    <p:sldId id="580" r:id="rId23"/>
    <p:sldId id="556" r:id="rId24"/>
    <p:sldId id="595" r:id="rId25"/>
    <p:sldId id="596" r:id="rId26"/>
    <p:sldId id="597" r:id="rId27"/>
    <p:sldId id="581" r:id="rId28"/>
    <p:sldId id="598" r:id="rId29"/>
    <p:sldId id="599" r:id="rId30"/>
    <p:sldId id="582" r:id="rId31"/>
    <p:sldId id="600" r:id="rId32"/>
    <p:sldId id="549" r:id="rId33"/>
    <p:sldId id="561" r:id="rId34"/>
    <p:sldId id="573" r:id="rId35"/>
    <p:sldId id="603" r:id="rId36"/>
    <p:sldId id="602" r:id="rId37"/>
    <p:sldId id="583" r:id="rId38"/>
    <p:sldId id="572" r:id="rId39"/>
    <p:sldId id="584" r:id="rId40"/>
    <p:sldId id="604" r:id="rId41"/>
    <p:sldId id="605" r:id="rId42"/>
    <p:sldId id="302" r:id="rId43"/>
  </p:sldIdLst>
  <p:sldSz cx="12192000" cy="6858000"/>
  <p:notesSz cx="6858000" cy="9144000"/>
  <p:embeddedFontLst>
    <p:embeddedFont>
      <p:font typeface="Calibri" panose="020F0502020204030204"/>
      <p:regular r:id="rId49"/>
      <p:bold r:id="rId50"/>
      <p:italic r:id="rId51"/>
      <p:boldItalic r:id="rId52"/>
    </p:embeddedFont>
    <p:embeddedFont>
      <p:font typeface="MyFont" panose="02010609030101010101" charset="-122"/>
      <p:regular r:id="rId53"/>
    </p:embeddedFont>
    <p:embeddedFont>
      <p:font typeface="阿里巴巴普惠体" panose="00020600040101010101" charset="-122"/>
      <p:regular r:id="rId54"/>
    </p:embeddedFont>
    <p:embeddedFont>
      <p:font typeface="微软雅黑" panose="020B0503020204020204" charset="-122"/>
      <p:regular r:id="rId55"/>
    </p:embeddedFont>
  </p:embeddedFontLst>
  <p:custDataLst>
    <p:tags r:id="rId5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4" userDrawn="1">
          <p15:clr>
            <a:srgbClr val="A4A3A4"/>
          </p15:clr>
        </p15:guide>
        <p15:guide id="2" pos="372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ngsoft" initials="k" lastIdx="1" clrIdx="0"/>
  <p:cmAuthor id="2" name="作者" initials="A" lastIdx="0" clrIdx="1"/>
  <p:cmAuthor id="3" name="wfhuang" initials="w" lastIdx="3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6FDE"/>
    <a:srgbClr val="688DE5"/>
    <a:srgbClr val="61A1FC"/>
    <a:srgbClr val="002060"/>
    <a:srgbClr val="B7D0F4"/>
    <a:srgbClr val="4472C4"/>
    <a:srgbClr val="F7FAFE"/>
    <a:srgbClr val="90B6EE"/>
    <a:srgbClr val="8190D0"/>
    <a:srgbClr val="022E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473" autoAdjust="0"/>
    <p:restoredTop sz="96327" autoAdjust="0"/>
  </p:normalViewPr>
  <p:slideViewPr>
    <p:cSldViewPr snapToGrid="0" showGuides="1">
      <p:cViewPr varScale="1">
        <p:scale>
          <a:sx n="126" d="100"/>
          <a:sy n="126" d="100"/>
        </p:scale>
        <p:origin x="208" y="224"/>
      </p:cViewPr>
      <p:guideLst>
        <p:guide orient="horz" pos="2044"/>
        <p:guide pos="3727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9" Type="http://schemas.openxmlformats.org/officeDocument/2006/relationships/tags" Target="tags/tag484.xml"/><Relationship Id="rId58" Type="http://schemas.openxmlformats.org/officeDocument/2006/relationships/customXml" Target="../customXml/item3.xml"/><Relationship Id="rId57" Type="http://schemas.openxmlformats.org/officeDocument/2006/relationships/customXml" Target="../customXml/item2.xml"/><Relationship Id="rId56" Type="http://schemas.openxmlformats.org/officeDocument/2006/relationships/customXml" Target="../customXml/item1.xml"/><Relationship Id="rId55" Type="http://schemas.openxmlformats.org/officeDocument/2006/relationships/font" Target="fonts/font7.fntdata"/><Relationship Id="rId54" Type="http://schemas.openxmlformats.org/officeDocument/2006/relationships/font" Target="fonts/font6.fntdata"/><Relationship Id="rId53" Type="http://schemas.openxmlformats.org/officeDocument/2006/relationships/font" Target="fonts/font5.fntdata"/><Relationship Id="rId52" Type="http://schemas.openxmlformats.org/officeDocument/2006/relationships/font" Target="fonts/font4.fntdata"/><Relationship Id="rId51" Type="http://schemas.openxmlformats.org/officeDocument/2006/relationships/font" Target="fonts/font3.fntdata"/><Relationship Id="rId50" Type="http://schemas.openxmlformats.org/officeDocument/2006/relationships/font" Target="fonts/font2.fntdata"/><Relationship Id="rId5" Type="http://schemas.openxmlformats.org/officeDocument/2006/relationships/slide" Target="slides/slide1.xml"/><Relationship Id="rId49" Type="http://schemas.openxmlformats.org/officeDocument/2006/relationships/font" Target="fonts/font1.fntdata"/><Relationship Id="rId48" Type="http://schemas.openxmlformats.org/officeDocument/2006/relationships/commentAuthors" Target="commentAuthors.xml"/><Relationship Id="rId47" Type="http://schemas.openxmlformats.org/officeDocument/2006/relationships/tableStyles" Target="tableStyles.xml"/><Relationship Id="rId46" Type="http://schemas.openxmlformats.org/officeDocument/2006/relationships/viewProps" Target="viewProps.xml"/><Relationship Id="rId45" Type="http://schemas.openxmlformats.org/officeDocument/2006/relationships/presProps" Target="presProps.xml"/><Relationship Id="rId44" Type="http://schemas.openxmlformats.org/officeDocument/2006/relationships/handoutMaster" Target="handoutMasters/handoutMaster1.xml"/><Relationship Id="rId43" Type="http://schemas.openxmlformats.org/officeDocument/2006/relationships/slide" Target="slides/slide38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0" Type="http://schemas.openxmlformats.org/officeDocument/2006/relationships/slide" Target="slides/slide35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Introduction of company and products </a:t>
            </a:r>
            <a:r>
              <a:rPr lang="zh-CN" altLang="en-US" dirty="0"/>
              <a:t>保留 </a:t>
            </a:r>
            <a:r>
              <a:rPr lang="en-US" altLang="zh-CN" dirty="0"/>
              <a:t>introduction </a:t>
            </a:r>
            <a:r>
              <a:rPr lang="zh-CN" altLang="en-US" dirty="0"/>
              <a:t>就可以了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04-07</a:t>
            </a:r>
            <a:r>
              <a:rPr lang="zh-CN" altLang="en-US" dirty="0"/>
              <a:t>（页码）的形式 能不能改成 </a:t>
            </a:r>
            <a:r>
              <a:rPr lang="en-US" altLang="zh-CN" dirty="0"/>
              <a:t>P4-7 </a:t>
            </a:r>
            <a:r>
              <a:rPr lang="zh-CN" altLang="en-US" dirty="0"/>
              <a:t>简洁一点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另外右边目录下面的</a:t>
            </a:r>
            <a:r>
              <a:rPr lang="en-US" altLang="zh-CN" dirty="0"/>
              <a:t>CONTENTS </a:t>
            </a:r>
            <a:r>
              <a:rPr lang="zh-CN" altLang="en-US" dirty="0"/>
              <a:t>同一个词字母间不要有间距</a:t>
            </a:r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Introduction of company and products </a:t>
            </a:r>
            <a:r>
              <a:rPr lang="zh-CN" altLang="en-US" dirty="0"/>
              <a:t>保留 </a:t>
            </a:r>
            <a:r>
              <a:rPr lang="en-US" altLang="zh-CN" dirty="0"/>
              <a:t>introduction </a:t>
            </a:r>
            <a:r>
              <a:rPr lang="zh-CN" altLang="en-US" dirty="0"/>
              <a:t>就可以了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Introduction of company and products </a:t>
            </a:r>
            <a:r>
              <a:rPr lang="zh-CN" altLang="en-US" dirty="0"/>
              <a:t>保留 </a:t>
            </a:r>
            <a:r>
              <a:rPr lang="en-US" altLang="zh-CN" dirty="0"/>
              <a:t>introduction </a:t>
            </a:r>
            <a:r>
              <a:rPr lang="zh-CN" altLang="en-US" dirty="0"/>
              <a:t>就可以了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我们合并了优化前的</a:t>
            </a:r>
            <a:r>
              <a:rPr lang="en-US" altLang="zh-CN" dirty="0"/>
              <a:t>3</a:t>
            </a:r>
            <a:r>
              <a:rPr lang="zh-CN" altLang="en-US" dirty="0"/>
              <a:t>个</a:t>
            </a:r>
            <a:r>
              <a:rPr lang="en-US" altLang="zh-CN" dirty="0"/>
              <a:t>SQL</a:t>
            </a:r>
            <a:r>
              <a:rPr lang="zh-CN" altLang="en-US" dirty="0"/>
              <a:t>，使用</a:t>
            </a:r>
            <a:r>
              <a:rPr lang="en-US" altLang="zh-CN" dirty="0"/>
              <a:t>rowSum</a:t>
            </a:r>
            <a:r>
              <a:rPr lang="zh-CN" altLang="en-US" dirty="0"/>
              <a:t>函数进行了行计算，并使用</a:t>
            </a:r>
            <a:r>
              <a:rPr lang="en-US" altLang="zh-CN" dirty="0"/>
              <a:t>like</a:t>
            </a:r>
            <a:r>
              <a:rPr lang="zh-CN" altLang="en-US" dirty="0"/>
              <a:t>匹配</a:t>
            </a:r>
            <a:r>
              <a:rPr lang="en-US" altLang="zh-CN" dirty="0"/>
              <a:t> SecurityID</a:t>
            </a:r>
            <a:r>
              <a:rPr lang="zh-CN" altLang="en-US" dirty="0"/>
              <a:t>的方式来代替额外的字符串处理，最终得到了优化后的</a:t>
            </a:r>
            <a:r>
              <a:rPr lang="en-US" altLang="zh-CN" dirty="0"/>
              <a:t>SQL</a:t>
            </a:r>
            <a:r>
              <a:rPr lang="zh-CN" altLang="en-US" dirty="0"/>
              <a:t>。经过这些改进，执</a:t>
            </a:r>
            <a:r>
              <a:rPr lang="en-US" altLang="zh-CN" dirty="0"/>
              <a:t> </a:t>
            </a:r>
            <a:r>
              <a:rPr lang="zh-CN" altLang="en-US" dirty="0"/>
              <a:t>行时间从最初的</a:t>
            </a:r>
            <a:r>
              <a:rPr lang="en-US" altLang="zh-CN" dirty="0"/>
              <a:t>180</a:t>
            </a:r>
            <a:r>
              <a:rPr lang="zh-CN" altLang="en-US" dirty="0"/>
              <a:t>秒减少到了</a:t>
            </a:r>
            <a:r>
              <a:rPr lang="en-US" altLang="zh-CN" dirty="0"/>
              <a:t>12</a:t>
            </a:r>
            <a:r>
              <a:rPr lang="zh-CN" altLang="en-US" dirty="0"/>
              <a:t>秒，性能提升了约</a:t>
            </a:r>
            <a:r>
              <a:rPr lang="en-US" altLang="zh-CN" dirty="0"/>
              <a:t>15</a:t>
            </a:r>
            <a:r>
              <a:rPr lang="zh-CN" altLang="en-US" dirty="0"/>
              <a:t>倍。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/>
              <a:t>唐峰设计：https://v.youku.com/v_show/id_XNTg4OTcwMDM3Ng==.html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函数式编程的这些特点，非常符合数据分析场景的需求。在数据分析中，需求往往是即席（</a:t>
            </a:r>
            <a:r>
              <a:rPr lang="en-US" altLang="zh-CN" dirty="0"/>
              <a:t>ad hoc</a:t>
            </a:r>
            <a:r>
              <a:rPr lang="zh-CN" altLang="en-US" dirty="0"/>
              <a:t>）的。当分析师有了新的想法或需求时，他们需要用简洁的代码快速实现这些想</a:t>
            </a:r>
            <a:r>
              <a:rPr lang="en-US" altLang="zh-CN" dirty="0"/>
              <a:t> </a:t>
            </a:r>
            <a:r>
              <a:rPr lang="zh-CN" altLang="en-US" dirty="0"/>
              <a:t>法或需求。这也是</a:t>
            </a:r>
            <a:r>
              <a:rPr lang="en-US" altLang="zh-CN" dirty="0"/>
              <a:t> DolphinDB </a:t>
            </a:r>
            <a:r>
              <a:rPr lang="zh-CN" altLang="en-US" dirty="0"/>
              <a:t>引入函数式编程的重要考量。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Introduction of company and products </a:t>
            </a:r>
            <a:r>
              <a:rPr lang="zh-CN" altLang="en-US" dirty="0"/>
              <a:t>保留 </a:t>
            </a:r>
            <a:r>
              <a:rPr lang="en-US" altLang="zh-CN" dirty="0"/>
              <a:t>introduction </a:t>
            </a:r>
            <a:r>
              <a:rPr lang="zh-CN" altLang="en-US" dirty="0"/>
              <a:t>就可以了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6" Type="http://schemas.openxmlformats.org/officeDocument/2006/relationships/tags" Target="../tags/tag77.xml"/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91.xml"/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6" Type="http://schemas.openxmlformats.org/officeDocument/2006/relationships/tags" Target="../tags/tag118.xml"/><Relationship Id="rId5" Type="http://schemas.openxmlformats.org/officeDocument/2006/relationships/tags" Target="../tags/tag117.xml"/><Relationship Id="rId4" Type="http://schemas.openxmlformats.org/officeDocument/2006/relationships/tags" Target="../tags/tag116.xml"/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6" Type="http://schemas.openxmlformats.org/officeDocument/2006/relationships/tags" Target="../tags/tag129.xml"/><Relationship Id="rId5" Type="http://schemas.openxmlformats.org/officeDocument/2006/relationships/tags" Target="../tags/tag128.xml"/><Relationship Id="rId4" Type="http://schemas.openxmlformats.org/officeDocument/2006/relationships/tags" Target="../tags/tag127.xml"/><Relationship Id="rId3" Type="http://schemas.openxmlformats.org/officeDocument/2006/relationships/tags" Target="../tags/tag126.xml"/><Relationship Id="rId2" Type="http://schemas.openxmlformats.org/officeDocument/2006/relationships/tags" Target="../tags/tag125.xml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6" Type="http://schemas.openxmlformats.org/officeDocument/2006/relationships/tags" Target="../tags/tag134.xml"/><Relationship Id="rId5" Type="http://schemas.openxmlformats.org/officeDocument/2006/relationships/tags" Target="../tags/tag133.xml"/><Relationship Id="rId4" Type="http://schemas.openxmlformats.org/officeDocument/2006/relationships/tags" Target="../tags/tag132.xml"/><Relationship Id="rId3" Type="http://schemas.openxmlformats.org/officeDocument/2006/relationships/tags" Target="../tags/tag131.xml"/><Relationship Id="rId2" Type="http://schemas.openxmlformats.org/officeDocument/2006/relationships/tags" Target="../tags/tag130.xml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6" Type="http://schemas.openxmlformats.org/officeDocument/2006/relationships/tags" Target="../tags/tag139.xml"/><Relationship Id="rId5" Type="http://schemas.openxmlformats.org/officeDocument/2006/relationships/tags" Target="../tags/tag138.xml"/><Relationship Id="rId4" Type="http://schemas.openxmlformats.org/officeDocument/2006/relationships/tags" Target="../tags/tag137.xml"/><Relationship Id="rId3" Type="http://schemas.openxmlformats.org/officeDocument/2006/relationships/tags" Target="../tags/tag136.xml"/><Relationship Id="rId2" Type="http://schemas.openxmlformats.org/officeDocument/2006/relationships/tags" Target="../tags/tag135.xml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7" Type="http://schemas.openxmlformats.org/officeDocument/2006/relationships/tags" Target="../tags/tag145.xml"/><Relationship Id="rId6" Type="http://schemas.openxmlformats.org/officeDocument/2006/relationships/tags" Target="../tags/tag144.xml"/><Relationship Id="rId5" Type="http://schemas.openxmlformats.org/officeDocument/2006/relationships/tags" Target="../tags/tag143.xml"/><Relationship Id="rId4" Type="http://schemas.openxmlformats.org/officeDocument/2006/relationships/tags" Target="../tags/tag142.xml"/><Relationship Id="rId3" Type="http://schemas.openxmlformats.org/officeDocument/2006/relationships/tags" Target="../tags/tag141.xml"/><Relationship Id="rId2" Type="http://schemas.openxmlformats.org/officeDocument/2006/relationships/tags" Target="../tags/tag140.xml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153.xml"/><Relationship Id="rId8" Type="http://schemas.openxmlformats.org/officeDocument/2006/relationships/tags" Target="../tags/tag152.xml"/><Relationship Id="rId7" Type="http://schemas.openxmlformats.org/officeDocument/2006/relationships/tags" Target="../tags/tag151.xml"/><Relationship Id="rId6" Type="http://schemas.openxmlformats.org/officeDocument/2006/relationships/tags" Target="../tags/tag150.xml"/><Relationship Id="rId5" Type="http://schemas.openxmlformats.org/officeDocument/2006/relationships/tags" Target="../tags/tag149.xml"/><Relationship Id="rId4" Type="http://schemas.openxmlformats.org/officeDocument/2006/relationships/tags" Target="../tags/tag148.xml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5" Type="http://schemas.openxmlformats.org/officeDocument/2006/relationships/tags" Target="../tags/tag157.xml"/><Relationship Id="rId4" Type="http://schemas.openxmlformats.org/officeDocument/2006/relationships/tags" Target="../tags/tag156.xml"/><Relationship Id="rId3" Type="http://schemas.openxmlformats.org/officeDocument/2006/relationships/tags" Target="../tags/tag155.xml"/><Relationship Id="rId2" Type="http://schemas.openxmlformats.org/officeDocument/2006/relationships/tags" Target="../tags/tag154.xml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4" Type="http://schemas.openxmlformats.org/officeDocument/2006/relationships/tags" Target="../tags/tag160.xml"/><Relationship Id="rId3" Type="http://schemas.openxmlformats.org/officeDocument/2006/relationships/tags" Target="../tags/tag159.xml"/><Relationship Id="rId2" Type="http://schemas.openxmlformats.org/officeDocument/2006/relationships/tags" Target="../tags/tag158.xml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7" Type="http://schemas.openxmlformats.org/officeDocument/2006/relationships/tags" Target="../tags/tag166.xml"/><Relationship Id="rId6" Type="http://schemas.openxmlformats.org/officeDocument/2006/relationships/tags" Target="../tags/tag165.xml"/><Relationship Id="rId5" Type="http://schemas.openxmlformats.org/officeDocument/2006/relationships/tags" Target="../tags/tag164.xml"/><Relationship Id="rId4" Type="http://schemas.openxmlformats.org/officeDocument/2006/relationships/tags" Target="../tags/tag163.xml"/><Relationship Id="rId3" Type="http://schemas.openxmlformats.org/officeDocument/2006/relationships/tags" Target="../tags/tag162.xml"/><Relationship Id="rId2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6" Type="http://schemas.openxmlformats.org/officeDocument/2006/relationships/tags" Target="../tags/tag171.xml"/><Relationship Id="rId5" Type="http://schemas.openxmlformats.org/officeDocument/2006/relationships/tags" Target="../tags/tag170.xml"/><Relationship Id="rId4" Type="http://schemas.openxmlformats.org/officeDocument/2006/relationships/tags" Target="../tags/tag169.xml"/><Relationship Id="rId3" Type="http://schemas.openxmlformats.org/officeDocument/2006/relationships/tags" Target="../tags/tag168.xml"/><Relationship Id="rId2" Type="http://schemas.openxmlformats.org/officeDocument/2006/relationships/tags" Target="../tags/tag167.xml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5" Type="http://schemas.openxmlformats.org/officeDocument/2006/relationships/tags" Target="../tags/tag175.xml"/><Relationship Id="rId4" Type="http://schemas.openxmlformats.org/officeDocument/2006/relationships/tags" Target="../tags/tag174.xml"/><Relationship Id="rId3" Type="http://schemas.openxmlformats.org/officeDocument/2006/relationships/tags" Target="../tags/tag173.xml"/><Relationship Id="rId2" Type="http://schemas.openxmlformats.org/officeDocument/2006/relationships/tags" Target="../tags/tag172.xml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6" Type="http://schemas.openxmlformats.org/officeDocument/2006/relationships/tags" Target="../tags/tag180.xml"/><Relationship Id="rId5" Type="http://schemas.openxmlformats.org/officeDocument/2006/relationships/tags" Target="../tags/tag179.xml"/><Relationship Id="rId4" Type="http://schemas.openxmlformats.org/officeDocument/2006/relationships/tags" Target="../tags/tag178.xml"/><Relationship Id="rId3" Type="http://schemas.openxmlformats.org/officeDocument/2006/relationships/tags" Target="../tags/tag177.xml"/><Relationship Id="rId2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9" Type="http://schemas.openxmlformats.org/officeDocument/2006/relationships/theme" Target="../theme/theme2.xml"/><Relationship Id="rId18" Type="http://schemas.openxmlformats.org/officeDocument/2006/relationships/tags" Target="../tags/tag124.xml"/><Relationship Id="rId17" Type="http://schemas.openxmlformats.org/officeDocument/2006/relationships/tags" Target="../tags/tag123.xml"/><Relationship Id="rId16" Type="http://schemas.openxmlformats.org/officeDocument/2006/relationships/tags" Target="../tags/tag122.xml"/><Relationship Id="rId15" Type="http://schemas.openxmlformats.org/officeDocument/2006/relationships/tags" Target="../tags/tag121.xml"/><Relationship Id="rId14" Type="http://schemas.openxmlformats.org/officeDocument/2006/relationships/tags" Target="../tags/tag120.xml"/><Relationship Id="rId13" Type="http://schemas.openxmlformats.org/officeDocument/2006/relationships/tags" Target="../tags/tag119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9" Type="http://schemas.openxmlformats.org/officeDocument/2006/relationships/theme" Target="../theme/theme3.xml"/><Relationship Id="rId18" Type="http://schemas.openxmlformats.org/officeDocument/2006/relationships/tags" Target="../tags/tag186.xml"/><Relationship Id="rId17" Type="http://schemas.openxmlformats.org/officeDocument/2006/relationships/tags" Target="../tags/tag185.xml"/><Relationship Id="rId16" Type="http://schemas.openxmlformats.org/officeDocument/2006/relationships/tags" Target="../tags/tag184.xml"/><Relationship Id="rId15" Type="http://schemas.openxmlformats.org/officeDocument/2006/relationships/tags" Target="../tags/tag183.xml"/><Relationship Id="rId14" Type="http://schemas.openxmlformats.org/officeDocument/2006/relationships/tags" Target="../tags/tag182.xml"/><Relationship Id="rId13" Type="http://schemas.openxmlformats.org/officeDocument/2006/relationships/tags" Target="../tags/tag181.xml"/><Relationship Id="rId12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194.xml"/><Relationship Id="rId8" Type="http://schemas.openxmlformats.org/officeDocument/2006/relationships/tags" Target="../tags/tag193.xml"/><Relationship Id="rId7" Type="http://schemas.openxmlformats.org/officeDocument/2006/relationships/tags" Target="../tags/tag192.xml"/><Relationship Id="rId6" Type="http://schemas.openxmlformats.org/officeDocument/2006/relationships/tags" Target="../tags/tag191.xml"/><Relationship Id="rId5" Type="http://schemas.openxmlformats.org/officeDocument/2006/relationships/tags" Target="../tags/tag190.xml"/><Relationship Id="rId4" Type="http://schemas.openxmlformats.org/officeDocument/2006/relationships/tags" Target="../tags/tag189.xml"/><Relationship Id="rId3" Type="http://schemas.openxmlformats.org/officeDocument/2006/relationships/tags" Target="../tags/tag188.xml"/><Relationship Id="rId20" Type="http://schemas.openxmlformats.org/officeDocument/2006/relationships/notesSlide" Target="../notesSlides/notesSlide1.xml"/><Relationship Id="rId2" Type="http://schemas.openxmlformats.org/officeDocument/2006/relationships/image" Target="../media/image1.jpeg"/><Relationship Id="rId19" Type="http://schemas.openxmlformats.org/officeDocument/2006/relationships/slideLayout" Target="../slideLayouts/slideLayout25.xml"/><Relationship Id="rId18" Type="http://schemas.openxmlformats.org/officeDocument/2006/relationships/tags" Target="../tags/tag202.xml"/><Relationship Id="rId17" Type="http://schemas.openxmlformats.org/officeDocument/2006/relationships/tags" Target="../tags/tag201.xml"/><Relationship Id="rId16" Type="http://schemas.openxmlformats.org/officeDocument/2006/relationships/image" Target="../media/image2.png"/><Relationship Id="rId15" Type="http://schemas.openxmlformats.org/officeDocument/2006/relationships/tags" Target="../tags/tag200.xml"/><Relationship Id="rId14" Type="http://schemas.openxmlformats.org/officeDocument/2006/relationships/tags" Target="../tags/tag199.xml"/><Relationship Id="rId13" Type="http://schemas.openxmlformats.org/officeDocument/2006/relationships/tags" Target="../tags/tag198.xml"/><Relationship Id="rId12" Type="http://schemas.openxmlformats.org/officeDocument/2006/relationships/tags" Target="../tags/tag197.xml"/><Relationship Id="rId11" Type="http://schemas.openxmlformats.org/officeDocument/2006/relationships/tags" Target="../tags/tag196.xml"/><Relationship Id="rId10" Type="http://schemas.openxmlformats.org/officeDocument/2006/relationships/tags" Target="../tags/tag195.xml"/><Relationship Id="rId1" Type="http://schemas.openxmlformats.org/officeDocument/2006/relationships/tags" Target="../tags/tag18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297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tags" Target="../tags/tag29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299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tags" Target="../tags/tag298.xml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301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tags" Target="../tags/tag300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303.xml"/><Relationship Id="rId5" Type="http://schemas.openxmlformats.org/officeDocument/2006/relationships/hyperlink" Target="https://docs.dolphindb.cn/zh/progr/sql/groupby.html" TargetMode="External"/><Relationship Id="rId4" Type="http://schemas.openxmlformats.org/officeDocument/2006/relationships/hyperlink" Target="https://docs.dolphindb.cn/zh/progr/sql/contextBy.html" TargetMode="External"/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tags" Target="../tags/tag302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05.xml"/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tags" Target="../tags/tag304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07.xml"/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tags" Target="../tags/tag306.xml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6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309.xml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tags" Target="../tags/tag308.xml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7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311.xml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tags" Target="../tags/tag310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319.xml"/><Relationship Id="rId8" Type="http://schemas.openxmlformats.org/officeDocument/2006/relationships/tags" Target="../tags/tag318.xml"/><Relationship Id="rId7" Type="http://schemas.openxmlformats.org/officeDocument/2006/relationships/tags" Target="../tags/tag317.xml"/><Relationship Id="rId6" Type="http://schemas.openxmlformats.org/officeDocument/2006/relationships/tags" Target="../tags/tag316.xml"/><Relationship Id="rId5" Type="http://schemas.openxmlformats.org/officeDocument/2006/relationships/tags" Target="../tags/tag315.xml"/><Relationship Id="rId4" Type="http://schemas.openxmlformats.org/officeDocument/2006/relationships/tags" Target="../tags/tag314.xml"/><Relationship Id="rId3" Type="http://schemas.openxmlformats.org/officeDocument/2006/relationships/tags" Target="../tags/tag313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18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325.xml"/><Relationship Id="rId15" Type="http://schemas.openxmlformats.org/officeDocument/2006/relationships/image" Target="../media/image2.png"/><Relationship Id="rId14" Type="http://schemas.openxmlformats.org/officeDocument/2006/relationships/tags" Target="../tags/tag324.xml"/><Relationship Id="rId13" Type="http://schemas.openxmlformats.org/officeDocument/2006/relationships/tags" Target="../tags/tag323.xml"/><Relationship Id="rId12" Type="http://schemas.openxmlformats.org/officeDocument/2006/relationships/tags" Target="../tags/tag322.xml"/><Relationship Id="rId11" Type="http://schemas.openxmlformats.org/officeDocument/2006/relationships/tags" Target="../tags/tag321.xml"/><Relationship Id="rId10" Type="http://schemas.openxmlformats.org/officeDocument/2006/relationships/tags" Target="../tags/tag320.xml"/><Relationship Id="rId1" Type="http://schemas.openxmlformats.org/officeDocument/2006/relationships/tags" Target="../tags/tag312.xml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327.xml"/><Relationship Id="rId2" Type="http://schemas.openxmlformats.org/officeDocument/2006/relationships/image" Target="../media/image4.png"/><Relationship Id="rId1" Type="http://schemas.openxmlformats.org/officeDocument/2006/relationships/tags" Target="../tags/tag326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10.xml"/><Relationship Id="rId8" Type="http://schemas.openxmlformats.org/officeDocument/2006/relationships/tags" Target="../tags/tag209.xml"/><Relationship Id="rId7" Type="http://schemas.openxmlformats.org/officeDocument/2006/relationships/tags" Target="../tags/tag208.xml"/><Relationship Id="rId6" Type="http://schemas.openxmlformats.org/officeDocument/2006/relationships/tags" Target="../tags/tag207.xml"/><Relationship Id="rId5" Type="http://schemas.openxmlformats.org/officeDocument/2006/relationships/tags" Target="../tags/tag206.xml"/><Relationship Id="rId40" Type="http://schemas.openxmlformats.org/officeDocument/2006/relationships/notesSlide" Target="../notesSlides/notesSlide2.xml"/><Relationship Id="rId4" Type="http://schemas.openxmlformats.org/officeDocument/2006/relationships/tags" Target="../tags/tag205.xml"/><Relationship Id="rId39" Type="http://schemas.openxmlformats.org/officeDocument/2006/relationships/slideLayout" Target="../slideLayouts/slideLayout1.xml"/><Relationship Id="rId38" Type="http://schemas.openxmlformats.org/officeDocument/2006/relationships/tags" Target="../tags/tag238.xml"/><Relationship Id="rId37" Type="http://schemas.openxmlformats.org/officeDocument/2006/relationships/image" Target="../media/image2.png"/><Relationship Id="rId36" Type="http://schemas.openxmlformats.org/officeDocument/2006/relationships/tags" Target="../tags/tag237.xml"/><Relationship Id="rId35" Type="http://schemas.openxmlformats.org/officeDocument/2006/relationships/tags" Target="../tags/tag236.xml"/><Relationship Id="rId34" Type="http://schemas.openxmlformats.org/officeDocument/2006/relationships/tags" Target="../tags/tag235.xml"/><Relationship Id="rId33" Type="http://schemas.openxmlformats.org/officeDocument/2006/relationships/tags" Target="../tags/tag234.xml"/><Relationship Id="rId32" Type="http://schemas.openxmlformats.org/officeDocument/2006/relationships/tags" Target="../tags/tag233.xml"/><Relationship Id="rId31" Type="http://schemas.openxmlformats.org/officeDocument/2006/relationships/tags" Target="../tags/tag232.xml"/><Relationship Id="rId30" Type="http://schemas.openxmlformats.org/officeDocument/2006/relationships/tags" Target="../tags/tag231.xml"/><Relationship Id="rId3" Type="http://schemas.openxmlformats.org/officeDocument/2006/relationships/tags" Target="../tags/tag204.xml"/><Relationship Id="rId29" Type="http://schemas.openxmlformats.org/officeDocument/2006/relationships/tags" Target="../tags/tag230.xml"/><Relationship Id="rId28" Type="http://schemas.openxmlformats.org/officeDocument/2006/relationships/tags" Target="../tags/tag229.xml"/><Relationship Id="rId27" Type="http://schemas.openxmlformats.org/officeDocument/2006/relationships/tags" Target="../tags/tag228.xml"/><Relationship Id="rId26" Type="http://schemas.openxmlformats.org/officeDocument/2006/relationships/tags" Target="../tags/tag227.xml"/><Relationship Id="rId25" Type="http://schemas.openxmlformats.org/officeDocument/2006/relationships/tags" Target="../tags/tag226.xml"/><Relationship Id="rId24" Type="http://schemas.openxmlformats.org/officeDocument/2006/relationships/tags" Target="../tags/tag225.xml"/><Relationship Id="rId23" Type="http://schemas.openxmlformats.org/officeDocument/2006/relationships/tags" Target="../tags/tag224.xml"/><Relationship Id="rId22" Type="http://schemas.openxmlformats.org/officeDocument/2006/relationships/tags" Target="../tags/tag223.xml"/><Relationship Id="rId21" Type="http://schemas.openxmlformats.org/officeDocument/2006/relationships/tags" Target="../tags/tag222.xml"/><Relationship Id="rId20" Type="http://schemas.openxmlformats.org/officeDocument/2006/relationships/tags" Target="../tags/tag221.xml"/><Relationship Id="rId2" Type="http://schemas.openxmlformats.org/officeDocument/2006/relationships/image" Target="../media/image3.jpeg"/><Relationship Id="rId19" Type="http://schemas.openxmlformats.org/officeDocument/2006/relationships/tags" Target="../tags/tag220.xml"/><Relationship Id="rId18" Type="http://schemas.openxmlformats.org/officeDocument/2006/relationships/tags" Target="../tags/tag219.xml"/><Relationship Id="rId17" Type="http://schemas.openxmlformats.org/officeDocument/2006/relationships/tags" Target="../tags/tag218.xml"/><Relationship Id="rId16" Type="http://schemas.openxmlformats.org/officeDocument/2006/relationships/tags" Target="../tags/tag217.xml"/><Relationship Id="rId15" Type="http://schemas.openxmlformats.org/officeDocument/2006/relationships/tags" Target="../tags/tag216.xml"/><Relationship Id="rId14" Type="http://schemas.openxmlformats.org/officeDocument/2006/relationships/tags" Target="../tags/tag215.xml"/><Relationship Id="rId13" Type="http://schemas.openxmlformats.org/officeDocument/2006/relationships/tags" Target="../tags/tag214.xml"/><Relationship Id="rId12" Type="http://schemas.openxmlformats.org/officeDocument/2006/relationships/tags" Target="../tags/tag213.xml"/><Relationship Id="rId11" Type="http://schemas.openxmlformats.org/officeDocument/2006/relationships/tags" Target="../tags/tag212.xml"/><Relationship Id="rId10" Type="http://schemas.openxmlformats.org/officeDocument/2006/relationships/tags" Target="../tags/tag211.xml"/><Relationship Id="rId1" Type="http://schemas.openxmlformats.org/officeDocument/2006/relationships/tags" Target="../tags/tag203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335.xml"/><Relationship Id="rId8" Type="http://schemas.openxmlformats.org/officeDocument/2006/relationships/tags" Target="../tags/tag334.xml"/><Relationship Id="rId7" Type="http://schemas.openxmlformats.org/officeDocument/2006/relationships/tags" Target="../tags/tag333.xml"/><Relationship Id="rId6" Type="http://schemas.openxmlformats.org/officeDocument/2006/relationships/tags" Target="../tags/tag332.xml"/><Relationship Id="rId5" Type="http://schemas.openxmlformats.org/officeDocument/2006/relationships/tags" Target="../tags/tag331.xml"/><Relationship Id="rId4" Type="http://schemas.openxmlformats.org/officeDocument/2006/relationships/tags" Target="../tags/tag330.xml"/><Relationship Id="rId3" Type="http://schemas.openxmlformats.org/officeDocument/2006/relationships/tags" Target="../tags/tag329.xml"/><Relationship Id="rId2" Type="http://schemas.openxmlformats.org/officeDocument/2006/relationships/image" Target="../media/image4.png"/><Relationship Id="rId11" Type="http://schemas.openxmlformats.org/officeDocument/2006/relationships/notesSlide" Target="../notesSlides/notesSlide20.xml"/><Relationship Id="rId10" Type="http://schemas.openxmlformats.org/officeDocument/2006/relationships/slideLayout" Target="../slideLayouts/slideLayout1.xml"/><Relationship Id="rId1" Type="http://schemas.openxmlformats.org/officeDocument/2006/relationships/tags" Target="../tags/tag328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343.xml"/><Relationship Id="rId8" Type="http://schemas.openxmlformats.org/officeDocument/2006/relationships/tags" Target="../tags/tag342.xml"/><Relationship Id="rId7" Type="http://schemas.openxmlformats.org/officeDocument/2006/relationships/tags" Target="../tags/tag341.xml"/><Relationship Id="rId6" Type="http://schemas.openxmlformats.org/officeDocument/2006/relationships/tags" Target="../tags/tag340.xml"/><Relationship Id="rId5" Type="http://schemas.openxmlformats.org/officeDocument/2006/relationships/tags" Target="../tags/tag339.xml"/><Relationship Id="rId4" Type="http://schemas.openxmlformats.org/officeDocument/2006/relationships/tags" Target="../tags/tag338.xml"/><Relationship Id="rId3" Type="http://schemas.openxmlformats.org/officeDocument/2006/relationships/tags" Target="../tags/tag337.xml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21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346.xml"/><Relationship Id="rId11" Type="http://schemas.openxmlformats.org/officeDocument/2006/relationships/tags" Target="../tags/tag345.xml"/><Relationship Id="rId10" Type="http://schemas.openxmlformats.org/officeDocument/2006/relationships/tags" Target="../tags/tag344.xml"/><Relationship Id="rId1" Type="http://schemas.openxmlformats.org/officeDocument/2006/relationships/tags" Target="../tags/tag336.xml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48.xml"/><Relationship Id="rId3" Type="http://schemas.openxmlformats.org/officeDocument/2006/relationships/image" Target="../media/image4.png"/><Relationship Id="rId2" Type="http://schemas.openxmlformats.org/officeDocument/2006/relationships/tags" Target="../tags/tag347.xml"/><Relationship Id="rId1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350.xml"/><Relationship Id="rId2" Type="http://schemas.openxmlformats.org/officeDocument/2006/relationships/image" Target="../media/image4.png"/><Relationship Id="rId1" Type="http://schemas.openxmlformats.org/officeDocument/2006/relationships/tags" Target="../tags/tag349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4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355.xml"/><Relationship Id="rId5" Type="http://schemas.openxmlformats.org/officeDocument/2006/relationships/tags" Target="../tags/tag354.xml"/><Relationship Id="rId4" Type="http://schemas.openxmlformats.org/officeDocument/2006/relationships/tags" Target="../tags/tag353.xml"/><Relationship Id="rId3" Type="http://schemas.openxmlformats.org/officeDocument/2006/relationships/tags" Target="../tags/tag352.xml"/><Relationship Id="rId2" Type="http://schemas.openxmlformats.org/officeDocument/2006/relationships/image" Target="../media/image4.png"/><Relationship Id="rId1" Type="http://schemas.openxmlformats.org/officeDocument/2006/relationships/tags" Target="../tags/tag351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363.xml"/><Relationship Id="rId8" Type="http://schemas.openxmlformats.org/officeDocument/2006/relationships/tags" Target="../tags/tag362.xml"/><Relationship Id="rId7" Type="http://schemas.openxmlformats.org/officeDocument/2006/relationships/tags" Target="../tags/tag361.xml"/><Relationship Id="rId6" Type="http://schemas.openxmlformats.org/officeDocument/2006/relationships/tags" Target="../tags/tag360.xml"/><Relationship Id="rId5" Type="http://schemas.openxmlformats.org/officeDocument/2006/relationships/tags" Target="../tags/tag359.xml"/><Relationship Id="rId4" Type="http://schemas.openxmlformats.org/officeDocument/2006/relationships/tags" Target="../tags/tag358.xml"/><Relationship Id="rId3" Type="http://schemas.openxmlformats.org/officeDocument/2006/relationships/tags" Target="../tags/tag357.xml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25.xml"/><Relationship Id="rId13" Type="http://schemas.openxmlformats.org/officeDocument/2006/relationships/slideLayout" Target="../slideLayouts/slideLayout1.xml"/><Relationship Id="rId12" Type="http://schemas.openxmlformats.org/officeDocument/2006/relationships/tags" Target="../tags/tag366.xml"/><Relationship Id="rId11" Type="http://schemas.openxmlformats.org/officeDocument/2006/relationships/tags" Target="../tags/tag365.xml"/><Relationship Id="rId10" Type="http://schemas.openxmlformats.org/officeDocument/2006/relationships/tags" Target="../tags/tag364.xml"/><Relationship Id="rId1" Type="http://schemas.openxmlformats.org/officeDocument/2006/relationships/tags" Target="../tags/tag356.xml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368.xml"/><Relationship Id="rId2" Type="http://schemas.openxmlformats.org/officeDocument/2006/relationships/image" Target="../media/image4.png"/><Relationship Id="rId1" Type="http://schemas.openxmlformats.org/officeDocument/2006/relationships/tags" Target="../tags/tag367.xml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7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370.xml"/><Relationship Id="rId2" Type="http://schemas.openxmlformats.org/officeDocument/2006/relationships/image" Target="../media/image4.png"/><Relationship Id="rId1" Type="http://schemas.openxmlformats.org/officeDocument/2006/relationships/tags" Target="../tags/tag369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tags" Target="../tags/tag378.xml"/><Relationship Id="rId8" Type="http://schemas.openxmlformats.org/officeDocument/2006/relationships/tags" Target="../tags/tag377.xml"/><Relationship Id="rId7" Type="http://schemas.openxmlformats.org/officeDocument/2006/relationships/tags" Target="../tags/tag376.xml"/><Relationship Id="rId6" Type="http://schemas.openxmlformats.org/officeDocument/2006/relationships/tags" Target="../tags/tag375.xml"/><Relationship Id="rId5" Type="http://schemas.openxmlformats.org/officeDocument/2006/relationships/tags" Target="../tags/tag374.xml"/><Relationship Id="rId4" Type="http://schemas.openxmlformats.org/officeDocument/2006/relationships/tags" Target="../tags/tag373.xml"/><Relationship Id="rId3" Type="http://schemas.openxmlformats.org/officeDocument/2006/relationships/tags" Target="../tags/tag372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28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384.xml"/><Relationship Id="rId15" Type="http://schemas.openxmlformats.org/officeDocument/2006/relationships/image" Target="../media/image2.png"/><Relationship Id="rId14" Type="http://schemas.openxmlformats.org/officeDocument/2006/relationships/tags" Target="../tags/tag383.xml"/><Relationship Id="rId13" Type="http://schemas.openxmlformats.org/officeDocument/2006/relationships/tags" Target="../tags/tag382.xml"/><Relationship Id="rId12" Type="http://schemas.openxmlformats.org/officeDocument/2006/relationships/tags" Target="../tags/tag381.xml"/><Relationship Id="rId11" Type="http://schemas.openxmlformats.org/officeDocument/2006/relationships/tags" Target="../tags/tag380.xml"/><Relationship Id="rId10" Type="http://schemas.openxmlformats.org/officeDocument/2006/relationships/tags" Target="../tags/tag379.xml"/><Relationship Id="rId1" Type="http://schemas.openxmlformats.org/officeDocument/2006/relationships/tags" Target="../tags/tag371.xml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9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386.xml"/><Relationship Id="rId2" Type="http://schemas.openxmlformats.org/officeDocument/2006/relationships/image" Target="../media/image4.png"/><Relationship Id="rId1" Type="http://schemas.openxmlformats.org/officeDocument/2006/relationships/tags" Target="../tags/tag385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46.xml"/><Relationship Id="rId8" Type="http://schemas.openxmlformats.org/officeDocument/2006/relationships/tags" Target="../tags/tag245.xml"/><Relationship Id="rId7" Type="http://schemas.openxmlformats.org/officeDocument/2006/relationships/tags" Target="../tags/tag244.xml"/><Relationship Id="rId6" Type="http://schemas.openxmlformats.org/officeDocument/2006/relationships/tags" Target="../tags/tag243.xml"/><Relationship Id="rId5" Type="http://schemas.openxmlformats.org/officeDocument/2006/relationships/tags" Target="../tags/tag242.xml"/><Relationship Id="rId4" Type="http://schemas.openxmlformats.org/officeDocument/2006/relationships/tags" Target="../tags/tag241.xml"/><Relationship Id="rId3" Type="http://schemas.openxmlformats.org/officeDocument/2006/relationships/tags" Target="../tags/tag240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3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252.xml"/><Relationship Id="rId15" Type="http://schemas.openxmlformats.org/officeDocument/2006/relationships/image" Target="../media/image2.png"/><Relationship Id="rId14" Type="http://schemas.openxmlformats.org/officeDocument/2006/relationships/tags" Target="../tags/tag251.xml"/><Relationship Id="rId13" Type="http://schemas.openxmlformats.org/officeDocument/2006/relationships/tags" Target="../tags/tag250.xml"/><Relationship Id="rId12" Type="http://schemas.openxmlformats.org/officeDocument/2006/relationships/tags" Target="../tags/tag249.xml"/><Relationship Id="rId11" Type="http://schemas.openxmlformats.org/officeDocument/2006/relationships/tags" Target="../tags/tag248.xml"/><Relationship Id="rId10" Type="http://schemas.openxmlformats.org/officeDocument/2006/relationships/tags" Target="../tags/tag247.xml"/><Relationship Id="rId1" Type="http://schemas.openxmlformats.org/officeDocument/2006/relationships/tags" Target="../tags/tag239.xml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tags" Target="../tags/tag394.xml"/><Relationship Id="rId8" Type="http://schemas.openxmlformats.org/officeDocument/2006/relationships/tags" Target="../tags/tag393.xml"/><Relationship Id="rId7" Type="http://schemas.openxmlformats.org/officeDocument/2006/relationships/tags" Target="../tags/tag392.xml"/><Relationship Id="rId6" Type="http://schemas.openxmlformats.org/officeDocument/2006/relationships/tags" Target="../tags/tag391.xml"/><Relationship Id="rId5" Type="http://schemas.openxmlformats.org/officeDocument/2006/relationships/tags" Target="../tags/tag390.xml"/><Relationship Id="rId4" Type="http://schemas.openxmlformats.org/officeDocument/2006/relationships/tags" Target="../tags/tag389.xml"/><Relationship Id="rId3" Type="http://schemas.openxmlformats.org/officeDocument/2006/relationships/tags" Target="../tags/tag388.xml"/><Relationship Id="rId21" Type="http://schemas.openxmlformats.org/officeDocument/2006/relationships/notesSlide" Target="../notesSlides/notesSlide30.xml"/><Relationship Id="rId20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9" Type="http://schemas.openxmlformats.org/officeDocument/2006/relationships/tags" Target="../tags/tag404.xml"/><Relationship Id="rId18" Type="http://schemas.openxmlformats.org/officeDocument/2006/relationships/tags" Target="../tags/tag403.xml"/><Relationship Id="rId17" Type="http://schemas.openxmlformats.org/officeDocument/2006/relationships/tags" Target="../tags/tag402.xml"/><Relationship Id="rId16" Type="http://schemas.openxmlformats.org/officeDocument/2006/relationships/tags" Target="../tags/tag401.xml"/><Relationship Id="rId15" Type="http://schemas.openxmlformats.org/officeDocument/2006/relationships/tags" Target="../tags/tag400.xml"/><Relationship Id="rId14" Type="http://schemas.openxmlformats.org/officeDocument/2006/relationships/tags" Target="../tags/tag399.xml"/><Relationship Id="rId13" Type="http://schemas.openxmlformats.org/officeDocument/2006/relationships/tags" Target="../tags/tag398.xml"/><Relationship Id="rId12" Type="http://schemas.openxmlformats.org/officeDocument/2006/relationships/tags" Target="../tags/tag397.xml"/><Relationship Id="rId11" Type="http://schemas.openxmlformats.org/officeDocument/2006/relationships/tags" Target="../tags/tag396.xml"/><Relationship Id="rId10" Type="http://schemas.openxmlformats.org/officeDocument/2006/relationships/tags" Target="../tags/tag395.xml"/><Relationship Id="rId1" Type="http://schemas.openxmlformats.org/officeDocument/2006/relationships/tags" Target="../tags/tag387.xml"/></Relationships>
</file>

<file path=ppt/slides/_rels/slide3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07.xml"/><Relationship Id="rId3" Type="http://schemas.openxmlformats.org/officeDocument/2006/relationships/tags" Target="../tags/tag406.xml"/><Relationship Id="rId2" Type="http://schemas.openxmlformats.org/officeDocument/2006/relationships/image" Target="../media/image4.png"/><Relationship Id="rId1" Type="http://schemas.openxmlformats.org/officeDocument/2006/relationships/tags" Target="../tags/tag405.xml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tags" Target="../tags/tag415.xml"/><Relationship Id="rId8" Type="http://schemas.openxmlformats.org/officeDocument/2006/relationships/tags" Target="../tags/tag414.xml"/><Relationship Id="rId7" Type="http://schemas.openxmlformats.org/officeDocument/2006/relationships/tags" Target="../tags/tag413.xml"/><Relationship Id="rId6" Type="http://schemas.openxmlformats.org/officeDocument/2006/relationships/tags" Target="../tags/tag412.xml"/><Relationship Id="rId5" Type="http://schemas.openxmlformats.org/officeDocument/2006/relationships/tags" Target="../tags/tag411.xml"/><Relationship Id="rId4" Type="http://schemas.openxmlformats.org/officeDocument/2006/relationships/tags" Target="../tags/tag410.xml"/><Relationship Id="rId3" Type="http://schemas.openxmlformats.org/officeDocument/2006/relationships/tags" Target="../tags/tag409.xml"/><Relationship Id="rId20" Type="http://schemas.openxmlformats.org/officeDocument/2006/relationships/notesSlide" Target="../notesSlides/notesSlide32.xml"/><Relationship Id="rId2" Type="http://schemas.openxmlformats.org/officeDocument/2006/relationships/image" Target="../media/image4.png"/><Relationship Id="rId19" Type="http://schemas.openxmlformats.org/officeDocument/2006/relationships/slideLayout" Target="../slideLayouts/slideLayout1.xml"/><Relationship Id="rId18" Type="http://schemas.openxmlformats.org/officeDocument/2006/relationships/tags" Target="../tags/tag424.xml"/><Relationship Id="rId17" Type="http://schemas.openxmlformats.org/officeDocument/2006/relationships/tags" Target="../tags/tag423.xml"/><Relationship Id="rId16" Type="http://schemas.openxmlformats.org/officeDocument/2006/relationships/tags" Target="../tags/tag422.xml"/><Relationship Id="rId15" Type="http://schemas.openxmlformats.org/officeDocument/2006/relationships/tags" Target="../tags/tag421.xml"/><Relationship Id="rId14" Type="http://schemas.openxmlformats.org/officeDocument/2006/relationships/tags" Target="../tags/tag420.xml"/><Relationship Id="rId13" Type="http://schemas.openxmlformats.org/officeDocument/2006/relationships/tags" Target="../tags/tag419.xml"/><Relationship Id="rId12" Type="http://schemas.openxmlformats.org/officeDocument/2006/relationships/tags" Target="../tags/tag418.xml"/><Relationship Id="rId11" Type="http://schemas.openxmlformats.org/officeDocument/2006/relationships/tags" Target="../tags/tag417.xml"/><Relationship Id="rId10" Type="http://schemas.openxmlformats.org/officeDocument/2006/relationships/tags" Target="../tags/tag416.xml"/><Relationship Id="rId1" Type="http://schemas.openxmlformats.org/officeDocument/2006/relationships/tags" Target="../tags/tag408.xml"/></Relationships>
</file>

<file path=ppt/slides/_rels/slide33.xml.rels><?xml version="1.0" encoding="UTF-8" standalone="yes"?>
<Relationships xmlns="http://schemas.openxmlformats.org/package/2006/relationships"><Relationship Id="rId9" Type="http://schemas.openxmlformats.org/officeDocument/2006/relationships/tags" Target="../tags/tag432.xml"/><Relationship Id="rId8" Type="http://schemas.openxmlformats.org/officeDocument/2006/relationships/tags" Target="../tags/tag431.xml"/><Relationship Id="rId7" Type="http://schemas.openxmlformats.org/officeDocument/2006/relationships/tags" Target="../tags/tag430.xml"/><Relationship Id="rId6" Type="http://schemas.openxmlformats.org/officeDocument/2006/relationships/tags" Target="../tags/tag429.xml"/><Relationship Id="rId5" Type="http://schemas.openxmlformats.org/officeDocument/2006/relationships/tags" Target="../tags/tag428.xml"/><Relationship Id="rId4" Type="http://schemas.openxmlformats.org/officeDocument/2006/relationships/tags" Target="../tags/tag427.xml"/><Relationship Id="rId3" Type="http://schemas.openxmlformats.org/officeDocument/2006/relationships/tags" Target="../tags/tag426.xml"/><Relationship Id="rId2" Type="http://schemas.openxmlformats.org/officeDocument/2006/relationships/image" Target="../media/image4.png"/><Relationship Id="rId13" Type="http://schemas.openxmlformats.org/officeDocument/2006/relationships/notesSlide" Target="../notesSlides/notesSlide33.xml"/><Relationship Id="rId12" Type="http://schemas.openxmlformats.org/officeDocument/2006/relationships/slideLayout" Target="../slideLayouts/slideLayout1.xml"/><Relationship Id="rId11" Type="http://schemas.openxmlformats.org/officeDocument/2006/relationships/tags" Target="../tags/tag433.xml"/><Relationship Id="rId10" Type="http://schemas.openxmlformats.org/officeDocument/2006/relationships/hyperlink" Target="https://docs.dolphindb.cn/zh/progr/sql/hint_explain.html&#13;" TargetMode="External"/><Relationship Id="rId1" Type="http://schemas.openxmlformats.org/officeDocument/2006/relationships/tags" Target="../tags/tag425.xml"/></Relationships>
</file>

<file path=ppt/slides/_rels/slide34.xml.rels><?xml version="1.0" encoding="UTF-8" standalone="yes"?>
<Relationships xmlns="http://schemas.openxmlformats.org/package/2006/relationships"><Relationship Id="rId9" Type="http://schemas.openxmlformats.org/officeDocument/2006/relationships/tags" Target="../tags/tag439.xml"/><Relationship Id="rId8" Type="http://schemas.openxmlformats.org/officeDocument/2006/relationships/tags" Target="../tags/tag438.xml"/><Relationship Id="rId7" Type="http://schemas.openxmlformats.org/officeDocument/2006/relationships/tags" Target="../tags/tag437.xml"/><Relationship Id="rId6" Type="http://schemas.openxmlformats.org/officeDocument/2006/relationships/image" Target="../media/image22.png"/><Relationship Id="rId5" Type="http://schemas.openxmlformats.org/officeDocument/2006/relationships/tags" Target="../tags/tag436.xml"/><Relationship Id="rId4" Type="http://schemas.openxmlformats.org/officeDocument/2006/relationships/image" Target="../media/image21.png"/><Relationship Id="rId3" Type="http://schemas.openxmlformats.org/officeDocument/2006/relationships/tags" Target="../tags/tag435.xml"/><Relationship Id="rId21" Type="http://schemas.openxmlformats.org/officeDocument/2006/relationships/notesSlide" Target="../notesSlides/notesSlide34.xml"/><Relationship Id="rId20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9" Type="http://schemas.openxmlformats.org/officeDocument/2006/relationships/tags" Target="../tags/tag449.xml"/><Relationship Id="rId18" Type="http://schemas.openxmlformats.org/officeDocument/2006/relationships/tags" Target="../tags/tag448.xml"/><Relationship Id="rId17" Type="http://schemas.openxmlformats.org/officeDocument/2006/relationships/tags" Target="../tags/tag447.xml"/><Relationship Id="rId16" Type="http://schemas.openxmlformats.org/officeDocument/2006/relationships/tags" Target="../tags/tag446.xml"/><Relationship Id="rId15" Type="http://schemas.openxmlformats.org/officeDocument/2006/relationships/tags" Target="../tags/tag445.xml"/><Relationship Id="rId14" Type="http://schemas.openxmlformats.org/officeDocument/2006/relationships/tags" Target="../tags/tag444.xml"/><Relationship Id="rId13" Type="http://schemas.openxmlformats.org/officeDocument/2006/relationships/tags" Target="../tags/tag443.xml"/><Relationship Id="rId12" Type="http://schemas.openxmlformats.org/officeDocument/2006/relationships/tags" Target="../tags/tag442.xml"/><Relationship Id="rId11" Type="http://schemas.openxmlformats.org/officeDocument/2006/relationships/tags" Target="../tags/tag441.xml"/><Relationship Id="rId10" Type="http://schemas.openxmlformats.org/officeDocument/2006/relationships/tags" Target="../tags/tag440.xml"/><Relationship Id="rId1" Type="http://schemas.openxmlformats.org/officeDocument/2006/relationships/tags" Target="../tags/tag434.xml"/></Relationships>
</file>

<file path=ppt/slides/_rels/slide3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5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453.xml"/><Relationship Id="rId4" Type="http://schemas.openxmlformats.org/officeDocument/2006/relationships/tags" Target="../tags/tag452.xml"/><Relationship Id="rId3" Type="http://schemas.openxmlformats.org/officeDocument/2006/relationships/tags" Target="../tags/tag451.xml"/><Relationship Id="rId2" Type="http://schemas.openxmlformats.org/officeDocument/2006/relationships/image" Target="../media/image4.png"/><Relationship Id="rId1" Type="http://schemas.openxmlformats.org/officeDocument/2006/relationships/tags" Target="../tags/tag450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6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458.xml"/><Relationship Id="rId5" Type="http://schemas.openxmlformats.org/officeDocument/2006/relationships/tags" Target="../tags/tag457.xml"/><Relationship Id="rId4" Type="http://schemas.openxmlformats.org/officeDocument/2006/relationships/tags" Target="../tags/tag456.xml"/><Relationship Id="rId3" Type="http://schemas.openxmlformats.org/officeDocument/2006/relationships/tags" Target="../tags/tag455.xml"/><Relationship Id="rId2" Type="http://schemas.openxmlformats.org/officeDocument/2006/relationships/image" Target="../media/image4.png"/><Relationship Id="rId1" Type="http://schemas.openxmlformats.org/officeDocument/2006/relationships/tags" Target="../tags/tag454.xml"/></Relationships>
</file>

<file path=ppt/slides/_rels/slide3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7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460.xml"/><Relationship Id="rId2" Type="http://schemas.openxmlformats.org/officeDocument/2006/relationships/image" Target="../media/image4.png"/><Relationship Id="rId1" Type="http://schemas.openxmlformats.org/officeDocument/2006/relationships/tags" Target="../tags/tag459.xml"/></Relationships>
</file>

<file path=ppt/slides/_rels/slide38.xml.rels><?xml version="1.0" encoding="UTF-8" standalone="yes"?>
<Relationships xmlns="http://schemas.openxmlformats.org/package/2006/relationships"><Relationship Id="rId9" Type="http://schemas.openxmlformats.org/officeDocument/2006/relationships/tags" Target="../tags/tag468.xml"/><Relationship Id="rId8" Type="http://schemas.openxmlformats.org/officeDocument/2006/relationships/tags" Target="../tags/tag467.xml"/><Relationship Id="rId7" Type="http://schemas.openxmlformats.org/officeDocument/2006/relationships/tags" Target="../tags/tag466.xml"/><Relationship Id="rId6" Type="http://schemas.openxmlformats.org/officeDocument/2006/relationships/tags" Target="../tags/tag465.xml"/><Relationship Id="rId5" Type="http://schemas.openxmlformats.org/officeDocument/2006/relationships/tags" Target="../tags/tag464.xml"/><Relationship Id="rId4" Type="http://schemas.openxmlformats.org/officeDocument/2006/relationships/tags" Target="../tags/tag463.xml"/><Relationship Id="rId3" Type="http://schemas.openxmlformats.org/officeDocument/2006/relationships/tags" Target="../tags/tag462.xml"/><Relationship Id="rId24" Type="http://schemas.openxmlformats.org/officeDocument/2006/relationships/notesSlide" Target="../notesSlides/notesSlide38.xml"/><Relationship Id="rId23" Type="http://schemas.openxmlformats.org/officeDocument/2006/relationships/slideLayout" Target="../slideLayouts/slideLayout1.xml"/><Relationship Id="rId22" Type="http://schemas.openxmlformats.org/officeDocument/2006/relationships/tags" Target="../tags/tag480.xml"/><Relationship Id="rId21" Type="http://schemas.openxmlformats.org/officeDocument/2006/relationships/tags" Target="../tags/tag479.xml"/><Relationship Id="rId20" Type="http://schemas.openxmlformats.org/officeDocument/2006/relationships/image" Target="../media/image2.png"/><Relationship Id="rId2" Type="http://schemas.openxmlformats.org/officeDocument/2006/relationships/image" Target="../media/image1.jpeg"/><Relationship Id="rId19" Type="http://schemas.openxmlformats.org/officeDocument/2006/relationships/tags" Target="../tags/tag478.xml"/><Relationship Id="rId18" Type="http://schemas.openxmlformats.org/officeDocument/2006/relationships/tags" Target="../tags/tag477.xml"/><Relationship Id="rId17" Type="http://schemas.openxmlformats.org/officeDocument/2006/relationships/tags" Target="../tags/tag476.xml"/><Relationship Id="rId16" Type="http://schemas.openxmlformats.org/officeDocument/2006/relationships/tags" Target="../tags/tag475.xml"/><Relationship Id="rId15" Type="http://schemas.openxmlformats.org/officeDocument/2006/relationships/tags" Target="../tags/tag474.xml"/><Relationship Id="rId14" Type="http://schemas.openxmlformats.org/officeDocument/2006/relationships/tags" Target="../tags/tag473.xml"/><Relationship Id="rId13" Type="http://schemas.openxmlformats.org/officeDocument/2006/relationships/tags" Target="../tags/tag472.xml"/><Relationship Id="rId12" Type="http://schemas.openxmlformats.org/officeDocument/2006/relationships/tags" Target="../tags/tag471.xml"/><Relationship Id="rId11" Type="http://schemas.openxmlformats.org/officeDocument/2006/relationships/tags" Target="../tags/tag470.xml"/><Relationship Id="rId10" Type="http://schemas.openxmlformats.org/officeDocument/2006/relationships/tags" Target="../tags/tag469.xml"/><Relationship Id="rId1" Type="http://schemas.openxmlformats.org/officeDocument/2006/relationships/tags" Target="../tags/tag461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254.xml"/><Relationship Id="rId2" Type="http://schemas.openxmlformats.org/officeDocument/2006/relationships/image" Target="../media/image4.png"/><Relationship Id="rId1" Type="http://schemas.openxmlformats.org/officeDocument/2006/relationships/tags" Target="../tags/tag253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62.xml"/><Relationship Id="rId8" Type="http://schemas.openxmlformats.org/officeDocument/2006/relationships/tags" Target="../tags/tag261.xml"/><Relationship Id="rId7" Type="http://schemas.openxmlformats.org/officeDocument/2006/relationships/tags" Target="../tags/tag260.xml"/><Relationship Id="rId6" Type="http://schemas.openxmlformats.org/officeDocument/2006/relationships/tags" Target="../tags/tag259.xml"/><Relationship Id="rId5" Type="http://schemas.openxmlformats.org/officeDocument/2006/relationships/tags" Target="../tags/tag258.xml"/><Relationship Id="rId4" Type="http://schemas.openxmlformats.org/officeDocument/2006/relationships/tags" Target="../tags/tag257.xml"/><Relationship Id="rId3" Type="http://schemas.openxmlformats.org/officeDocument/2006/relationships/tags" Target="../tags/tag256.xml"/><Relationship Id="rId24" Type="http://schemas.openxmlformats.org/officeDocument/2006/relationships/notesSlide" Target="../notesSlides/notesSlide5.xml"/><Relationship Id="rId23" Type="http://schemas.openxmlformats.org/officeDocument/2006/relationships/slideLayout" Target="../slideLayouts/slideLayout1.xml"/><Relationship Id="rId22" Type="http://schemas.openxmlformats.org/officeDocument/2006/relationships/tags" Target="../tags/tag275.xml"/><Relationship Id="rId21" Type="http://schemas.openxmlformats.org/officeDocument/2006/relationships/tags" Target="../tags/tag274.xml"/><Relationship Id="rId20" Type="http://schemas.openxmlformats.org/officeDocument/2006/relationships/tags" Target="../tags/tag273.xml"/><Relationship Id="rId2" Type="http://schemas.openxmlformats.org/officeDocument/2006/relationships/image" Target="../media/image4.png"/><Relationship Id="rId19" Type="http://schemas.openxmlformats.org/officeDocument/2006/relationships/tags" Target="../tags/tag272.xml"/><Relationship Id="rId18" Type="http://schemas.openxmlformats.org/officeDocument/2006/relationships/tags" Target="../tags/tag271.xml"/><Relationship Id="rId17" Type="http://schemas.openxmlformats.org/officeDocument/2006/relationships/tags" Target="../tags/tag270.xml"/><Relationship Id="rId16" Type="http://schemas.openxmlformats.org/officeDocument/2006/relationships/tags" Target="../tags/tag269.xml"/><Relationship Id="rId15" Type="http://schemas.openxmlformats.org/officeDocument/2006/relationships/tags" Target="../tags/tag268.xml"/><Relationship Id="rId14" Type="http://schemas.openxmlformats.org/officeDocument/2006/relationships/tags" Target="../tags/tag267.xml"/><Relationship Id="rId13" Type="http://schemas.openxmlformats.org/officeDocument/2006/relationships/tags" Target="../tags/tag266.xml"/><Relationship Id="rId12" Type="http://schemas.openxmlformats.org/officeDocument/2006/relationships/tags" Target="../tags/tag265.xml"/><Relationship Id="rId11" Type="http://schemas.openxmlformats.org/officeDocument/2006/relationships/tags" Target="../tags/tag264.xml"/><Relationship Id="rId10" Type="http://schemas.openxmlformats.org/officeDocument/2006/relationships/tags" Target="../tags/tag263.xml"/><Relationship Id="rId1" Type="http://schemas.openxmlformats.org/officeDocument/2006/relationships/tags" Target="../tags/tag255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3.xml"/><Relationship Id="rId8" Type="http://schemas.openxmlformats.org/officeDocument/2006/relationships/tags" Target="../tags/tag282.xml"/><Relationship Id="rId7" Type="http://schemas.openxmlformats.org/officeDocument/2006/relationships/tags" Target="../tags/tag281.xml"/><Relationship Id="rId6" Type="http://schemas.openxmlformats.org/officeDocument/2006/relationships/tags" Target="../tags/tag280.xml"/><Relationship Id="rId5" Type="http://schemas.openxmlformats.org/officeDocument/2006/relationships/tags" Target="../tags/tag279.xml"/><Relationship Id="rId4" Type="http://schemas.openxmlformats.org/officeDocument/2006/relationships/tags" Target="../tags/tag278.xml"/><Relationship Id="rId3" Type="http://schemas.openxmlformats.org/officeDocument/2006/relationships/tags" Target="../tags/tag277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6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289.xml"/><Relationship Id="rId15" Type="http://schemas.openxmlformats.org/officeDocument/2006/relationships/image" Target="../media/image2.png"/><Relationship Id="rId14" Type="http://schemas.openxmlformats.org/officeDocument/2006/relationships/tags" Target="../tags/tag288.xml"/><Relationship Id="rId13" Type="http://schemas.openxmlformats.org/officeDocument/2006/relationships/tags" Target="../tags/tag287.xml"/><Relationship Id="rId12" Type="http://schemas.openxmlformats.org/officeDocument/2006/relationships/tags" Target="../tags/tag286.xml"/><Relationship Id="rId11" Type="http://schemas.openxmlformats.org/officeDocument/2006/relationships/tags" Target="../tags/tag285.xml"/><Relationship Id="rId10" Type="http://schemas.openxmlformats.org/officeDocument/2006/relationships/tags" Target="../tags/tag284.xml"/><Relationship Id="rId1" Type="http://schemas.openxmlformats.org/officeDocument/2006/relationships/tags" Target="../tags/tag276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291.xml"/><Relationship Id="rId2" Type="http://schemas.openxmlformats.org/officeDocument/2006/relationships/image" Target="../media/image4.png"/><Relationship Id="rId1" Type="http://schemas.openxmlformats.org/officeDocument/2006/relationships/tags" Target="../tags/tag290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293.xml"/><Relationship Id="rId2" Type="http://schemas.openxmlformats.org/officeDocument/2006/relationships/image" Target="../media/image4.png"/><Relationship Id="rId1" Type="http://schemas.openxmlformats.org/officeDocument/2006/relationships/tags" Target="../tags/tag292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295.xml"/><Relationship Id="rId2" Type="http://schemas.openxmlformats.org/officeDocument/2006/relationships/image" Target="../media/image4.png"/><Relationship Id="rId1" Type="http://schemas.openxmlformats.org/officeDocument/2006/relationships/tags" Target="../tags/tag29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635" y="340526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Medium" panose="020B0600000000000000" pitchFamily="34" charset="-128"/>
              <a:ea typeface="Noto Sans S Chinese Medium" panose="020B0600000000000000" pitchFamily="34" charset="-128"/>
              <a:cs typeface="+mn-cs"/>
            </a:endParaRPr>
          </a:p>
        </p:txBody>
      </p:sp>
      <p:sp>
        <p:nvSpPr>
          <p:cNvPr id="34" name="椭圆 33"/>
          <p:cNvSpPr/>
          <p:nvPr>
            <p:custDataLst>
              <p:tags r:id="rId4"/>
            </p:custDataLst>
          </p:nvPr>
        </p:nvSpPr>
        <p:spPr>
          <a:xfrm rot="6960000">
            <a:off x="657860" y="182880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Medium" panose="020B0600000000000000" pitchFamily="34" charset="-128"/>
              <a:ea typeface="Noto Sans S Chinese Medium" panose="020B0600000000000000" pitchFamily="34" charset="-128"/>
              <a:cs typeface="+mn-cs"/>
            </a:endParaRPr>
          </a:p>
        </p:txBody>
      </p:sp>
      <p:sp>
        <p:nvSpPr>
          <p:cNvPr id="28" name="文本框 27"/>
          <p:cNvSpPr txBox="1"/>
          <p:nvPr>
            <p:custDataLst>
              <p:tags r:id="rId5"/>
            </p:custDataLst>
          </p:nvPr>
        </p:nvSpPr>
        <p:spPr>
          <a:xfrm>
            <a:off x="989329" y="2132329"/>
            <a:ext cx="10533231" cy="150685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0" i="0" u="none" strike="noStrike" kern="1200" cap="none" spc="40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S Chinese Medium" panose="020B0600000000000000" pitchFamily="34" charset="-128"/>
                <a:ea typeface="Noto Sans S Chinese Medium" panose="020B0600000000000000" pitchFamily="34" charset="-128"/>
                <a:cs typeface="思源黑体 Medium" panose="020B0600000000000000" charset="-122"/>
                <a:sym typeface="+mn-ea"/>
              </a:rPr>
              <a:t>DolphinDB</a:t>
            </a:r>
            <a:endParaRPr kumimoji="0" lang="en-US" altLang="zh-CN" sz="6000" b="0" i="0" u="none" strike="noStrike" kern="1200" cap="none" spc="4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Medium" panose="020B0600000000000000" pitchFamily="34" charset="-128"/>
              <a:ea typeface="Noto Sans S Chinese Medium" panose="020B0600000000000000" pitchFamily="34" charset="-128"/>
              <a:cs typeface="思源黑体 Medium" panose="020B0600000000000000" charset="-122"/>
              <a:sym typeface="+mn-ea"/>
            </a:endParaRPr>
          </a:p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4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S Chinese Medium" panose="020B0600000000000000" pitchFamily="34" charset="-128"/>
                <a:ea typeface="Noto Sans S Chinese Medium" panose="020B0600000000000000" pitchFamily="34" charset="-128"/>
                <a:cs typeface="思源黑体 Medium" panose="020B0600000000000000" charset="-122"/>
                <a:sym typeface="+mn-ea"/>
              </a:rPr>
              <a:t>ch6-SQL </a:t>
            </a:r>
            <a:r>
              <a:rPr kumimoji="0" lang="zh-CN" altLang="en-US" sz="3200" b="0" i="0" u="none" strike="noStrike" kern="1200" cap="none" spc="4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oto Sans S Chinese Medium" panose="020B0600000000000000" pitchFamily="34" charset="-128"/>
                <a:ea typeface="Noto Sans S Chinese Medium" panose="020B0600000000000000" pitchFamily="34" charset="-128"/>
                <a:cs typeface="思源黑体 Medium" panose="020B0600000000000000" charset="-122"/>
                <a:sym typeface="+mn-ea"/>
              </a:rPr>
              <a:t>编程</a:t>
            </a:r>
            <a:endParaRPr kumimoji="0" lang="zh-CN" altLang="en-US" sz="3200" b="0" i="0" u="none" strike="noStrike" kern="1200" cap="none" spc="4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Medium" panose="020B0600000000000000" pitchFamily="34" charset="-128"/>
              <a:ea typeface="Noto Sans S Chinese Medium" panose="020B0600000000000000" pitchFamily="34" charset="-128"/>
              <a:cs typeface="思源黑体 Medium" panose="020B0600000000000000" charset="-122"/>
              <a:sym typeface="+mn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81" name="组合 80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82" name="椭圆 81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  <p:sp>
            <p:nvSpPr>
              <p:cNvPr id="89" name="椭圆 88"/>
              <p:cNvSpPr/>
              <p:nvPr>
                <p:custDataLst>
                  <p:tags r:id="rId7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  <p:sp>
            <p:nvSpPr>
              <p:cNvPr id="90" name="椭圆 89"/>
              <p:cNvSpPr/>
              <p:nvPr>
                <p:custDataLst>
                  <p:tags r:id="rId8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</p:grpSp>
        <p:grpSp>
          <p:nvGrpSpPr>
            <p:cNvPr id="91" name="组合 90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92" name="椭圆 91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  <p:sp>
            <p:nvSpPr>
              <p:cNvPr id="93" name="椭圆 92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  <p:sp>
            <p:nvSpPr>
              <p:cNvPr id="94" name="椭圆 93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</p:grpSp>
        <p:grpSp>
          <p:nvGrpSpPr>
            <p:cNvPr id="104" name="组合 103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105" name="椭圆 104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  <p:sp>
            <p:nvSpPr>
              <p:cNvPr id="106" name="椭圆 105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  <p:sp>
            <p:nvSpPr>
              <p:cNvPr id="107" name="椭圆 106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o Sans S Chinese Medium" panose="020B0600000000000000" pitchFamily="34" charset="-128"/>
                  <a:ea typeface="Noto Sans S Chinese Medium" panose="020B0600000000000000" pitchFamily="34" charset="-128"/>
                  <a:cs typeface="+mn-cs"/>
                </a:endParaRPr>
              </a:p>
            </p:txBody>
          </p:sp>
        </p:grpSp>
      </p:grpSp>
      <p:cxnSp>
        <p:nvCxnSpPr>
          <p:cNvPr id="4" name="直接连接符 3"/>
          <p:cNvCxnSpPr/>
          <p:nvPr>
            <p:custDataLst>
              <p:tags r:id="rId15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公司logo"/>
          <p:cNvPicPr>
            <a:picLocks noChangeAspect="1"/>
          </p:cNvPicPr>
          <p:nvPr/>
        </p:nvPicPr>
        <p:blipFill>
          <a:blip r:embed="rId16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  <p:cxnSp>
        <p:nvCxnSpPr>
          <p:cNvPr id="13" name="直接连接符 12"/>
          <p:cNvCxnSpPr/>
          <p:nvPr>
            <p:custDataLst>
              <p:tags r:id="rId17"/>
            </p:custDataLst>
          </p:nvPr>
        </p:nvCxnSpPr>
        <p:spPr>
          <a:xfrm>
            <a:off x="11611610" y="2054372"/>
            <a:ext cx="0" cy="2954215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8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2227580" y="1856740"/>
            <a:ext cx="5965825" cy="977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时间关联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91845" y="3187700"/>
            <a:ext cx="10761345" cy="33718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例：当报价与交易信息处于不同的数据表中，使用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asof join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高效地查找每一笔交易的最近一笔报价。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15645" y="777875"/>
            <a:ext cx="977773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在表关联场景中，我们常常使用 </a:t>
            </a:r>
            <a:r>
              <a:rPr lang="en-US" altLang="zh-CN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left join </a:t>
            </a:r>
            <a:r>
              <a:rPr lang="zh-CN" altLang="en-US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来进行两表匹配。但是对于某些精度较高的匹配场景，例如时间匹配场景，很难保证两条数据的时间完全一致。</a:t>
            </a:r>
            <a:endParaRPr lang="zh-CN" altLang="en-US" sz="160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34615" y="1914525"/>
            <a:ext cx="5280025" cy="829945"/>
          </a:xfrm>
          <a:prstGeom prst="rect">
            <a:avLst/>
          </a:prstGeom>
        </p:spPr>
        <p:txBody>
          <a:bodyPr wrap="square">
            <a:spAutoFit/>
          </a:bodyPr>
          <a:p>
            <a:pPr indent="0" algn="l" fontAlgn="auto">
              <a:lnSpc>
                <a:spcPct val="150000"/>
              </a:lnSpc>
              <a:spcBef>
                <a:spcPct val="0"/>
              </a:spcBef>
              <a:spcAft>
                <a:spcPts val="500"/>
              </a:spcAft>
            </a:pPr>
            <a:r>
              <a:rPr lang="en-US" altLang="zh-CN" sz="1600" b="1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asof join</a:t>
            </a:r>
            <a:r>
              <a:rPr lang="zh-CN" altLang="en-US" sz="1600" b="1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：</a:t>
            </a:r>
            <a:r>
              <a:rPr lang="zh-CN" altLang="en-US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对于左表中的每条记录，</a:t>
            </a:r>
            <a:r>
              <a:rPr lang="en-US" altLang="zh-CN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asof join </a:t>
            </a:r>
            <a:r>
              <a:rPr lang="zh-CN" altLang="en-US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会将其与右表中连接列值相同的或之前最近的记录进行匹配。</a:t>
            </a:r>
            <a:endParaRPr lang="zh-CN" altLang="en-US" sz="1600" b="1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635" y="4068445"/>
            <a:ext cx="3028950" cy="93345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0200" y="4068445"/>
            <a:ext cx="3657600" cy="93345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788035" y="3765550"/>
            <a:ext cx="2603500" cy="302895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trades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064000" y="3765550"/>
            <a:ext cx="2603500" cy="302895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quotes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1535" y="5464175"/>
            <a:ext cx="5229225" cy="93345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800735" y="5130165"/>
            <a:ext cx="2603500" cy="302895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output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667500" y="5778818"/>
            <a:ext cx="5080000" cy="302895"/>
          </a:xfrm>
          <a:prstGeom prst="rect">
            <a:avLst/>
          </a:prstGeom>
        </p:spPr>
        <p:txBody>
          <a:bodyPr>
            <a:spAutoFit/>
          </a:bodyPr>
          <a:p>
            <a:pPr>
              <a:lnSpc>
                <a:spcPts val="1650"/>
              </a:lnSpc>
            </a:pP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aj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(trades, quotes, 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`symbol`date`time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 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496050" y="5474970"/>
            <a:ext cx="4654550" cy="90043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1218565" y="1856740"/>
            <a:ext cx="9168765" cy="977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时间关联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91845" y="3187700"/>
            <a:ext cx="10761345" cy="33718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例：当报价与交易信息处于不同的数据表中，使用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asof join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高效地查找每一笔交易的最近一笔报价。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15645" y="777875"/>
            <a:ext cx="977773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在表关联场景中，我们常常使用 </a:t>
            </a:r>
            <a:r>
              <a:rPr lang="en-US" altLang="zh-CN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left join </a:t>
            </a:r>
            <a:r>
              <a:rPr lang="zh-CN" altLang="en-US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来进行两表匹配。但是对于某些精度较高的匹配场景，例如时间匹配场景，很难保证两条数据的时间完全一致。</a:t>
            </a:r>
            <a:endParaRPr lang="zh-CN" altLang="en-US" sz="160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729105" y="1914525"/>
            <a:ext cx="7858125" cy="1263015"/>
          </a:xfrm>
          <a:prstGeom prst="rect">
            <a:avLst/>
          </a:prstGeom>
        </p:spPr>
        <p:txBody>
          <a:bodyPr wrap="square">
            <a:spAutoFit/>
          </a:bodyPr>
          <a:p>
            <a:pPr indent="0" algn="l" fontAlgn="auto">
              <a:lnSpc>
                <a:spcPct val="150000"/>
              </a:lnSpc>
              <a:spcBef>
                <a:spcPct val="0"/>
              </a:spcBef>
              <a:spcAft>
                <a:spcPts val="500"/>
              </a:spcAft>
            </a:pPr>
            <a:r>
              <a:rPr lang="en-US" altLang="zh-CN" sz="1600" b="1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window join</a:t>
            </a:r>
            <a:r>
              <a:rPr lang="zh-CN" altLang="en-US" sz="1600" b="1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：</a:t>
            </a:r>
            <a:r>
              <a:rPr lang="zh-CN" altLang="en-US" sz="160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某些场景中，不需要为左表中的每条记录找到右表中与之匹配的单条记录，而是需要在右表中匹配对应的窗口，并在这个窗口中进行一些聚合计算。</a:t>
            </a:r>
            <a:endParaRPr lang="zh-CN" altLang="en-US" sz="1600" b="1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indent="0" algn="l" fontAlgn="auto">
              <a:lnSpc>
                <a:spcPct val="150000"/>
              </a:lnSpc>
              <a:spcBef>
                <a:spcPct val="0"/>
              </a:spcBef>
              <a:spcAft>
                <a:spcPts val="500"/>
              </a:spcAft>
            </a:pPr>
            <a:endParaRPr lang="zh-CN" altLang="en-US" sz="1600" b="1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88035" y="3765550"/>
            <a:ext cx="2603500" cy="302895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trades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642235" y="3765550"/>
            <a:ext cx="2603500" cy="302895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quotes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077075" y="3779520"/>
            <a:ext cx="2603500" cy="302895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output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535" y="4083050"/>
            <a:ext cx="1609725" cy="9144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2235" y="4093845"/>
            <a:ext cx="4295775" cy="24384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0895" y="4086860"/>
            <a:ext cx="2886075" cy="904875"/>
          </a:xfrm>
          <a:prstGeom prst="rect">
            <a:avLst/>
          </a:prstGeom>
        </p:spPr>
      </p:pic>
      <p:sp>
        <p:nvSpPr>
          <p:cNvPr id="20" name="左弧形箭头 19"/>
          <p:cNvSpPr/>
          <p:nvPr/>
        </p:nvSpPr>
        <p:spPr>
          <a:xfrm rot="18660000">
            <a:off x="1938655" y="5174615"/>
            <a:ext cx="360680" cy="648970"/>
          </a:xfrm>
          <a:prstGeom prst="curvedRigh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51535" y="5838190"/>
            <a:ext cx="15462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window join</a:t>
            </a:r>
            <a:endParaRPr lang="en-US" altLang="zh-CN" sz="16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296785" y="5587365"/>
            <a:ext cx="4461510" cy="360045"/>
          </a:xfrm>
          <a:prstGeom prst="rect">
            <a:avLst/>
          </a:prstGeom>
        </p:spPr>
        <p:txBody>
          <a:bodyPr>
            <a:noAutofit/>
          </a:bodyPr>
          <a:p>
            <a:pPr>
              <a:lnSpc>
                <a:spcPts val="1650"/>
              </a:lnSpc>
            </a:pP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wj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(t1, t2,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-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5s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: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0s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&lt;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avg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(bid)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&gt;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`sym`time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); 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182485" y="5433060"/>
            <a:ext cx="4654550" cy="61341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分组聚合计算</a:t>
            </a:r>
            <a:endParaRPr kumimoji="0" lang="zh-CN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084580" y="1210945"/>
            <a:ext cx="7416800" cy="33718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在传统的关系型数据库中，通常使用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group by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子句对数据进行分组聚合计算。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29385" y="1969135"/>
            <a:ext cx="6867525" cy="132207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orders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table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`SH0001`SH0001`SH0002`SH0002`SH0002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code,  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2024.03.06 2024.03.07 2024.03.06 2024.03.07 2024.03.08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date,  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13100 15200 3700 4800 3500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orderQty) 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sum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(orderQty)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sum_orderQty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orders </a:t>
            </a:r>
            <a:r>
              <a:rPr lang="en-US" altLang="zh-CN" sz="1600" b="1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group by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date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149350" y="1759585"/>
            <a:ext cx="7147560" cy="174244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580" y="4104640"/>
            <a:ext cx="3048000" cy="187706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0720" y="4142105"/>
            <a:ext cx="2536190" cy="1198245"/>
          </a:xfrm>
          <a:prstGeom prst="rect">
            <a:avLst/>
          </a:prstGeom>
        </p:spPr>
      </p:pic>
      <p:sp>
        <p:nvSpPr>
          <p:cNvPr id="7" name="右箭头 6"/>
          <p:cNvSpPr/>
          <p:nvPr/>
        </p:nvSpPr>
        <p:spPr>
          <a:xfrm>
            <a:off x="4660265" y="4588510"/>
            <a:ext cx="548005" cy="476250"/>
          </a:xfrm>
          <a:prstGeom prst="rightArrow">
            <a:avLst/>
          </a:prstGeom>
          <a:noFill/>
          <a:ln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84580" y="3771265"/>
            <a:ext cx="958850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orders </a:t>
            </a:r>
            <a:endParaRPr lang="en-US" altLang="zh-CN" sz="160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746750" y="3790950"/>
            <a:ext cx="958850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output</a:t>
            </a:r>
            <a:endParaRPr lang="en-US" altLang="zh-CN" sz="160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256530" y="5644515"/>
            <a:ext cx="354520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group by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必须搭配聚合函数使用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分组时序计算</a:t>
            </a:r>
            <a:endParaRPr kumimoji="0" lang="zh-CN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706755" y="1035050"/>
            <a:ext cx="5361940" cy="82994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对数字货币的归集交易秒频数据 按交易对进行分组，并计算每种交易对在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3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秒、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5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秒、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秒的窗口内的滑动平均价格。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00113" y="2225040"/>
            <a:ext cx="5080000" cy="1168400"/>
          </a:xfrm>
          <a:prstGeom prst="rect">
            <a:avLst/>
          </a:prstGeom>
        </p:spPr>
        <p:txBody>
          <a:bodyPr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tradeTime, code, 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45720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tmavg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(tradeTime, price,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3s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movingAvg3Sec, 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45720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 tmavg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(tradeTime, price,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5s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movingAvg5Sec, 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45720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 tmavg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(tradeTime, price,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movingAvg10Sec 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aggTradeStream10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context by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code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94385" y="2044065"/>
            <a:ext cx="5291455" cy="153035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rcRect t="9695" b="5264"/>
          <a:stretch>
            <a:fillRect/>
          </a:stretch>
        </p:blipFill>
        <p:spPr>
          <a:xfrm>
            <a:off x="752475" y="4107815"/>
            <a:ext cx="4742815" cy="2066925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706755" y="3686810"/>
            <a:ext cx="40640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计算结果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8719185" y="2764790"/>
            <a:ext cx="660400" cy="2286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12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6</a:t>
            </a:r>
            <a:endParaRPr lang="en-US" altLang="zh-CN" sz="12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8719185" y="3053715"/>
            <a:ext cx="660400" cy="2286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12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6</a:t>
            </a:r>
            <a:endParaRPr lang="en-US" altLang="zh-CN" sz="12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8719185" y="3342640"/>
            <a:ext cx="660400" cy="2286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12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6</a:t>
            </a:r>
            <a:endParaRPr lang="en-US" altLang="zh-CN" sz="12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8658225" y="2700020"/>
            <a:ext cx="790575" cy="951865"/>
          </a:xfrm>
          <a:prstGeom prst="roundRect">
            <a:avLst/>
          </a:prstGeom>
          <a:noFill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8722995" y="2186940"/>
            <a:ext cx="660400" cy="2286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12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6</a:t>
            </a:r>
            <a:endParaRPr lang="en-US" altLang="zh-CN" sz="12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6807200" y="2280285"/>
            <a:ext cx="660400" cy="2286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12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endParaRPr lang="en-US" altLang="zh-CN" sz="12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6807200" y="2569210"/>
            <a:ext cx="660400" cy="2286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12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</a:t>
            </a:r>
            <a:endParaRPr lang="en-US" altLang="zh-CN" sz="12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6807200" y="2858135"/>
            <a:ext cx="660400" cy="2286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12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3</a:t>
            </a:r>
            <a:endParaRPr lang="en-US" altLang="zh-CN" sz="12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6746240" y="2215515"/>
            <a:ext cx="790575" cy="951865"/>
          </a:xfrm>
          <a:prstGeom prst="roundRect">
            <a:avLst/>
          </a:prstGeom>
          <a:noFill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0" name="右箭头 29"/>
          <p:cNvSpPr/>
          <p:nvPr/>
        </p:nvSpPr>
        <p:spPr>
          <a:xfrm>
            <a:off x="7905115" y="2569210"/>
            <a:ext cx="355600" cy="355600"/>
          </a:xfrm>
          <a:prstGeom prst="rightArrow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807835" y="1868170"/>
            <a:ext cx="64071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4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input</a:t>
            </a:r>
            <a:endParaRPr lang="en-US" altLang="zh-CN" sz="14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657590" y="1774825"/>
            <a:ext cx="77343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4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output</a:t>
            </a:r>
            <a:endParaRPr lang="en-US" altLang="zh-CN" sz="14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9601200" y="2178685"/>
            <a:ext cx="98171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group by </a:t>
            </a:r>
            <a:endParaRPr lang="en-US" altLang="zh-CN" sz="12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589135" y="2927985"/>
            <a:ext cx="104457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12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context by </a:t>
            </a:r>
            <a:endParaRPr lang="en-US" altLang="zh-CN" sz="12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750175" y="2215515"/>
            <a:ext cx="75946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4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sum()</a:t>
            </a:r>
            <a:endParaRPr lang="en-US" altLang="zh-CN" sz="14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6" name="左大括号 35"/>
          <p:cNvSpPr/>
          <p:nvPr/>
        </p:nvSpPr>
        <p:spPr>
          <a:xfrm>
            <a:off x="10598150" y="2092325"/>
            <a:ext cx="183515" cy="465455"/>
          </a:xfrm>
          <a:prstGeom prst="leftBrace">
            <a:avLst/>
          </a:prstGeom>
          <a:ln w="2222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0" scaled="0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p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7" name="左大括号 36"/>
          <p:cNvSpPr/>
          <p:nvPr/>
        </p:nvSpPr>
        <p:spPr>
          <a:xfrm>
            <a:off x="10618470" y="2769235"/>
            <a:ext cx="183515" cy="586740"/>
          </a:xfrm>
          <a:prstGeom prst="leftBrace">
            <a:avLst/>
          </a:prstGeom>
          <a:ln w="2222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0" scaled="0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p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0847705" y="2178685"/>
            <a:ext cx="70866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0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聚合函数</a:t>
            </a:r>
            <a:endParaRPr lang="zh-CN" altLang="en-US" sz="10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0862310" y="2760345"/>
            <a:ext cx="70866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0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聚合函数</a:t>
            </a:r>
            <a:endParaRPr lang="zh-CN" altLang="en-US" sz="10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0862310" y="3141345"/>
            <a:ext cx="70866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0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向量函数</a:t>
            </a:r>
            <a:endParaRPr lang="zh-CN" altLang="en-US" sz="10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873875" y="1206077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lvl="0" indent="0">
              <a:buFont typeface="Arial" panose="020B0604020202020204" pitchFamily="34" charset="0"/>
              <a:buNone/>
            </a:pP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hlinkClick r:id="rId4" action="ppaction://hlinkfile"/>
              </a:rPr>
              <a:t>context by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b="1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VS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hlinkClick r:id="rId5" action="ppaction://hlinkfile"/>
              </a:rPr>
              <a:t>group by 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6440805" y="1209675"/>
            <a:ext cx="302260" cy="306070"/>
            <a:chOff x="763" y="6708"/>
            <a:chExt cx="476" cy="482"/>
          </a:xfrm>
        </p:grpSpPr>
        <p:sp>
          <p:nvSpPr>
            <p:cNvPr id="43" name="椭圆 42"/>
            <p:cNvSpPr/>
            <p:nvPr/>
          </p:nvSpPr>
          <p:spPr>
            <a:xfrm>
              <a:off x="763" y="6708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44" name="Shape"/>
            <p:cNvSpPr/>
            <p:nvPr/>
          </p:nvSpPr>
          <p:spPr>
            <a:xfrm>
              <a:off x="877" y="6866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6440805" y="4188143"/>
            <a:ext cx="5080000" cy="2061210"/>
          </a:xfrm>
          <a:prstGeom prst="rect">
            <a:avLst/>
          </a:prstGeom>
        </p:spPr>
        <p:txBody>
          <a:bodyPr>
            <a:spAutoFit/>
          </a:bodyPr>
          <a:p>
            <a:pPr marL="0" indent="0"/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context by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子句的应用场景非常广泛：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/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与滑动窗口系列函数结合使用，按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照特定的分组进行滑动计算。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搭配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limit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子句使用，以获取表中每个分组中的前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n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条或最后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n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条记录。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搭配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csort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子句使用，在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select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语句的表达式执行之前，对每个组内的数据进行排序。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  <p:bldP spid="21" grpId="0" bldLvl="0" animBg="1"/>
      <p:bldP spid="22" grpId="0" bldLvl="0" animBg="1"/>
      <p:bldP spid="23" grpId="0" bldLvl="0" animBg="1"/>
      <p:bldP spid="24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30" grpId="0" bldLvl="0" animBg="1"/>
      <p:bldP spid="31" grpId="0"/>
      <p:bldP spid="32" grpId="0"/>
      <p:bldP spid="33" grpId="0"/>
      <p:bldP spid="34" grpId="0"/>
      <p:bldP spid="35" grpId="0"/>
      <p:bldP spid="36" grpId="0" bldLvl="0" animBg="1"/>
      <p:bldP spid="37" grpId="0" bldLvl="0" animBg="1"/>
      <p:bldP spid="38" grpId="0"/>
      <p:bldP spid="39" grpId="0"/>
      <p:bldP spid="40" grpId="0"/>
      <p:bldP spid="4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复合字段</a:t>
            </a:r>
            <a:endParaRPr kumimoji="0" lang="zh-CN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46760" y="1031875"/>
            <a:ext cx="9956800" cy="82994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SQL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支持使用复合字段，即一个函数的计算结果可以输出多列。为了指定这些列的名称，可以使用关键词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as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加上多列列名的方式来指定命名。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6760" y="2219325"/>
            <a:ext cx="9956800" cy="82994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例：定义一个名为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myOls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的函数，用于计算最小二乘回归的系数，并返回自变量名称、回归系数估计值、回归系数标准误差和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统计值等多列结果。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65848" y="3257868"/>
            <a:ext cx="6767195" cy="224536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def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myOls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(y, x){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coef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ols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(y, x, </a:t>
            </a:r>
            <a:r>
              <a:rPr lang="en-US" altLang="zh-CN" sz="1400" b="0">
                <a:solidFill>
                  <a:srgbClr val="0000E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true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).Coefficient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return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coef[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`factor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], coef[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`beta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], coef[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`stdError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], coef[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`tstat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}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x1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[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3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5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7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16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23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x2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[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8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34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56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54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x3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[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8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12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81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223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501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699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521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y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[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0.1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4.2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5.6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8.8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22.1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35.6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77.2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table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(y, x1, x2, x3)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myOls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(y, (x1, x2, x3))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`factor`beta`stdError`tstat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75665" y="3211195"/>
            <a:ext cx="7147560" cy="233870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9385" y="3824605"/>
            <a:ext cx="4886325" cy="1114425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维度转换</a:t>
            </a:r>
            <a:endParaRPr kumimoji="0" lang="zh-CN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02615" y="2165985"/>
            <a:ext cx="5592445" cy="58356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例：汇总所有成分券在某一时刻的价值（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IOPV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）；如果当前时刻没有成交价格，使用前一笔成交价格进行填充。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03898" y="2824480"/>
            <a:ext cx="5349240" cy="82867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42620" y="927735"/>
            <a:ext cx="10877550" cy="829945"/>
          </a:xfrm>
          <a:prstGeom prst="rect">
            <a:avLst/>
          </a:prstGeom>
        </p:spPr>
        <p:txBody>
          <a:bodyPr wrap="square">
            <a:spAutoFit/>
          </a:bodyPr>
          <a:p>
            <a:pPr indent="0" algn="just" fontAlgn="auto">
              <a:lnSpc>
                <a:spcPct val="150000"/>
              </a:lnSpc>
            </a:pP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pivot by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子句是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对标准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语句的一个拓展，它将表中的一列或多列内容按照两个维度重新排列，可配合数据类型转换函数或其他自定义函数使用，以对时间序列重采样或对数据进行聚合操作，从而实现数据的汇总与分析。 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88670" y="2947035"/>
            <a:ext cx="5179695" cy="58356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  </a:t>
            </a:r>
            <a:r>
              <a:rPr lang="en-US" altLang="zh-CN" sz="16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rowSum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ffill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(weightedPrice))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IOPV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ETF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pivot by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Time, Symbol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680" y="4362450"/>
            <a:ext cx="11070590" cy="2143760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6529070" y="2165985"/>
            <a:ext cx="5080635" cy="58356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利用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pivot by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生成一个数据面板（矩阵），再对矩阵进行向量化运算可以提高计算速度，同时代码更为简洁。 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529070" y="2947035"/>
            <a:ext cx="5080000" cy="583565"/>
          </a:xfrm>
          <a:prstGeom prst="rect">
            <a:avLst/>
          </a:prstGeom>
        </p:spPr>
        <p:txBody>
          <a:bodyPr>
            <a:spAutoFit/>
          </a:bodyPr>
          <a:p>
            <a:pPr marL="285750" indent="-28575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ffill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函数：使用空值前的非空元素填充空值。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rowSum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函数：按行求和。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614680" y="3994150"/>
            <a:ext cx="15951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计算过程</a:t>
            </a:r>
            <a:endParaRPr lang="zh-CN" altLang="en-US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复杂类型的支持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96315" y="1091565"/>
            <a:ext cx="9563100" cy="58356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数组向量是一种特殊的向量，用于存储可变长度的二维数组，如一段时间内股票的多档报价。这种存储方式可显著简化某些常用的查询与计算。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SQL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提供多种数组向量的拓展语法。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315" y="2092960"/>
            <a:ext cx="9563735" cy="162115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6315" y="4481830"/>
            <a:ext cx="9564370" cy="1701165"/>
          </a:xfrm>
          <a:prstGeom prst="rect">
            <a:avLst/>
          </a:prstGeom>
        </p:spPr>
      </p:pic>
      <p:cxnSp>
        <p:nvCxnSpPr>
          <p:cNvPr id="8" name="直接箭头连接符 7"/>
          <p:cNvCxnSpPr/>
          <p:nvPr/>
        </p:nvCxnSpPr>
        <p:spPr>
          <a:xfrm>
            <a:off x="1935480" y="3839210"/>
            <a:ext cx="0" cy="533400"/>
          </a:xfrm>
          <a:prstGeom prst="straightConnector1">
            <a:avLst/>
          </a:prstGeom>
          <a:ln w="63500">
            <a:gradFill>
              <a:gsLst>
                <a:gs pos="0">
                  <a:schemeClr val="accent1">
                    <a:lumMod val="8000"/>
                    <a:lumOff val="92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2720975" y="3850005"/>
            <a:ext cx="5080000" cy="514350"/>
          </a:xfrm>
          <a:prstGeom prst="rect">
            <a:avLst/>
          </a:prstGeom>
        </p:spPr>
        <p:txBody>
          <a:bodyPr>
            <a:spAutoFit/>
          </a:bodyPr>
          <a:p>
            <a:pPr>
              <a:lnSpc>
                <a:spcPts val="1650"/>
              </a:lnSpc>
            </a:pPr>
            <a:r>
              <a:rPr lang="en-US" altLang="zh-CN" sz="10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</a:t>
            </a:r>
            <a:r>
              <a:rPr lang="en-US" altLang="zh-CN" sz="10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time, sym, </a:t>
            </a:r>
            <a:r>
              <a:rPr lang="en-US" altLang="zh-CN" sz="10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fixedLengthArrayVector</a:t>
            </a:r>
            <a:r>
              <a:rPr lang="en-US" altLang="zh-CN" sz="10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(bid1, bid2, bid3, bid4, bid5) </a:t>
            </a:r>
            <a:r>
              <a:rPr lang="en-US" altLang="zh-CN" sz="10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0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bid,</a:t>
            </a:r>
            <a:endParaRPr lang="en-US" altLang="zh-CN" sz="10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0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</a:t>
            </a:r>
            <a:r>
              <a:rPr lang="en-US" altLang="zh-CN" sz="10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fixedLengthArrayVector</a:t>
            </a:r>
            <a:r>
              <a:rPr lang="en-US" altLang="zh-CN" sz="10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(ask1, ask2, ask3, ask4, ask5) </a:t>
            </a:r>
            <a:r>
              <a:rPr lang="en-US" altLang="zh-CN" sz="10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0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ask </a:t>
            </a:r>
            <a:r>
              <a:rPr lang="en-US" altLang="zh-CN" sz="10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0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quotes</a:t>
            </a:r>
            <a:endParaRPr lang="en-US" altLang="zh-CN" sz="10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667000" y="3839210"/>
            <a:ext cx="5187950" cy="53594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时间频率转换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96315" y="1146175"/>
            <a:ext cx="9616440" cy="82994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在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DolphinDB SQL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中，可以将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interval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、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bar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、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dailyAlignedBar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等函数与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group by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子句结合，以实现数据时间频率的转换，即在滚动窗口内进行聚合计算。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96315" y="2184400"/>
            <a:ext cx="6172200" cy="82994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例：在期货市场中有一些不活跃的期货，这些期货在一段时间内可能都没有报价，但在数据分析时需要每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秒就输出该期货的数据。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70000" y="3366135"/>
            <a:ext cx="5080000" cy="1568450"/>
          </a:xfrm>
          <a:prstGeom prst="rect">
            <a:avLst/>
          </a:prstGeom>
        </p:spPr>
        <p:txBody>
          <a:bodyPr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table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2021.01.01T01:00:00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+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(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..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5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join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9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..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11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time,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take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`CLF1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8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contract,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50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..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57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price) 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last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(contract)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contract,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last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(price)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price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 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group by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bar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(time,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79500" y="3255645"/>
            <a:ext cx="5699760" cy="281876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82700" y="5077143"/>
            <a:ext cx="5080000" cy="829945"/>
          </a:xfrm>
          <a:prstGeom prst="rect">
            <a:avLst/>
          </a:prstGeom>
        </p:spPr>
        <p:txBody>
          <a:bodyPr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last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(contract)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contract,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last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(price)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price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 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group by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interval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(time,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"prev"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8115" y="2320925"/>
            <a:ext cx="2835275" cy="154368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rcRect t="2585"/>
          <a:stretch>
            <a:fillRect/>
          </a:stretch>
        </p:blipFill>
        <p:spPr>
          <a:xfrm>
            <a:off x="7819390" y="4537075"/>
            <a:ext cx="2793365" cy="176847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7778115" y="1900555"/>
            <a:ext cx="10795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bar: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778115" y="4043680"/>
            <a:ext cx="10795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interval: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18103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  <a:sym typeface="+mn-ea"/>
              </a:rPr>
              <a:t>03</a:t>
            </a:r>
            <a:endParaRPr lang="en-US" altLang="zh-CN" sz="4400" i="1" u="sng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02205" y="3246120"/>
            <a:ext cx="70300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5400" b="1" spc="200" dirty="0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rPr>
              <a:t>动态</a:t>
            </a:r>
            <a:r>
              <a:rPr lang="en-US" altLang="zh-CN" sz="5400" b="1" spc="200" dirty="0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rPr>
              <a:t> SQL </a:t>
            </a:r>
            <a:r>
              <a:rPr lang="zh-CN" altLang="en-US" sz="5400" b="1" spc="200" dirty="0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rPr>
              <a:t>编程</a:t>
            </a:r>
            <a:endParaRPr lang="zh-CN" altLang="en-US" sz="5400" b="1" spc="200" dirty="0">
              <a:ln w="38100">
                <a:noFill/>
              </a:ln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思源黑体 CN Normal" panose="020B0400000000000000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动态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 SQL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编程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SQL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元编程）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724535" y="1010920"/>
            <a:ext cx="9156700" cy="144526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元编程的需求通常源于以下两种场景。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zh-CN" altLang="en-US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处理宽表中的多列或表中的多个相似列时，手动书写</a:t>
            </a:r>
            <a:r>
              <a:rPr lang="en-US" altLang="zh-CN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</a:t>
            </a:r>
            <a:r>
              <a:rPr lang="zh-CN" altLang="en-US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语句非常耗时且脚本冗长。</a:t>
            </a:r>
            <a:endParaRPr lang="zh-CN" altLang="en-US" sz="14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zh-CN" altLang="en-US" sz="14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zh-CN" altLang="en-US" sz="14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zh-CN" altLang="en-US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处理动态列名是动态场景，通常需要通过函数参数或变量来传递。</a:t>
            </a:r>
            <a:endParaRPr lang="zh-CN" altLang="en-US" sz="14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71880" y="2553017"/>
            <a:ext cx="5080000" cy="456565"/>
          </a:xfrm>
          <a:prstGeom prst="rect">
            <a:avLst/>
          </a:prstGeom>
        </p:spPr>
        <p:txBody>
          <a:bodyPr>
            <a:spAutoFit/>
          </a:bodyPr>
          <a:p>
            <a:pPr>
              <a:lnSpc>
                <a:spcPts val="1425"/>
              </a:lnSpc>
            </a:pPr>
            <a:r>
              <a:rPr lang="en-US" altLang="zh-CN" sz="1400" b="0">
                <a:solidFill>
                  <a:srgbClr val="00108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cols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= [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"date"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"time"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"val"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425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select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{cols}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from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   </a:t>
            </a:r>
            <a:r>
              <a:rPr lang="en-US" altLang="zh-CN" sz="14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{cols} </a:t>
            </a:r>
            <a:r>
              <a:rPr lang="zh-CN" altLang="en-US" sz="14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是动态列名字段</a:t>
            </a:r>
            <a:endParaRPr lang="zh-CN" altLang="en-US" sz="14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46455" y="3338195"/>
            <a:ext cx="5080000" cy="52197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zh-CN" altLang="en-US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例：</a:t>
            </a:r>
            <a:r>
              <a:rPr lang="en-US" altLang="zh-CN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select </a:t>
            </a:r>
            <a:r>
              <a:rPr lang="zh-CN" altLang="en-US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查询中，需要查询 </a:t>
            </a:r>
            <a:r>
              <a:rPr lang="en-US" altLang="zh-CN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50 </a:t>
            </a:r>
            <a:r>
              <a:rPr lang="zh-CN" altLang="en-US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个列字段，其形式都是 </a:t>
            </a:r>
            <a:r>
              <a:rPr lang="en-US" altLang="zh-CN" sz="14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priceK * qtyK as amountK</a:t>
            </a:r>
            <a:endParaRPr lang="en-US" altLang="zh-CN" sz="14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68375" y="4441190"/>
            <a:ext cx="4809490" cy="138366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108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priceCols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=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"price"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+ 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string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..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50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108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qtyCols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=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"qty"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+ 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string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..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50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108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amountCols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"amount"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+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string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..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50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&lt;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sym, date, _$$priceCols * _$$qtyCols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_$$amountCols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t&gt;.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eval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907415" y="4375785"/>
            <a:ext cx="5019040" cy="156845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46455" y="3997008"/>
            <a:ext cx="5080000" cy="306705"/>
          </a:xfrm>
          <a:prstGeom prst="rect">
            <a:avLst/>
          </a:prstGeom>
        </p:spPr>
        <p:txBody>
          <a:bodyPr>
            <a:spAutoFit/>
          </a:bodyPr>
          <a:p>
            <a:pPr marL="0" indent="0"/>
            <a:r>
              <a:rPr lang="zh-CN" altLang="en-US" sz="1400" b="1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基于宏变量的元编程实现</a:t>
            </a:r>
            <a:endParaRPr lang="zh-CN" altLang="en-US" sz="1400" b="1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566535" y="4375785"/>
            <a:ext cx="5019040" cy="196405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505575" y="3997008"/>
            <a:ext cx="5080000" cy="306705"/>
          </a:xfrm>
          <a:prstGeom prst="rect">
            <a:avLst/>
          </a:prstGeom>
        </p:spPr>
        <p:txBody>
          <a:bodyPr>
            <a:spAutoFit/>
          </a:bodyPr>
          <a:p>
            <a:pPr marL="0" indent="0"/>
            <a:r>
              <a:rPr lang="zh-CN" altLang="en-US" sz="1400" b="1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基于函数的元编程实现</a:t>
            </a:r>
            <a:endParaRPr lang="zh-CN" altLang="en-US" sz="1400" b="1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649720" y="4454525"/>
            <a:ext cx="5080000" cy="1814830"/>
          </a:xfrm>
          <a:prstGeom prst="rect">
            <a:avLst/>
          </a:prstGeom>
        </p:spPr>
        <p:txBody>
          <a:bodyPr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108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priceCols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=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"price"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+ 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string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..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50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108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qtyCols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=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"qty"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+ 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string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..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50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108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amountCols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"amount"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+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string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..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50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108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slt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sqlCol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([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"sym"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"date"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])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join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sqlColAlias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binaryExpr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sqlCol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(priceCols), 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sqlCol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(qtyCols), *), amountCols)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sql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=slt,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=t).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eval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15975" y="6090602"/>
            <a:ext cx="5080000" cy="275590"/>
          </a:xfrm>
          <a:prstGeom prst="rect">
            <a:avLst/>
          </a:prstGeom>
        </p:spPr>
        <p:txBody>
          <a:bodyPr>
            <a:spAutoFit/>
          </a:bodyPr>
          <a:p>
            <a:pPr marL="0" indent="0"/>
            <a:r>
              <a:rPr lang="zh-CN" altLang="en-US" sz="12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动态字段通过“</a:t>
            </a:r>
            <a:r>
              <a:rPr lang="en-US" altLang="zh-CN" sz="12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_$”</a:t>
            </a:r>
            <a:r>
              <a:rPr lang="zh-CN" altLang="en-US" sz="12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符号（单列）或者“</a:t>
            </a:r>
            <a:r>
              <a:rPr lang="en-US" altLang="zh-CN" sz="12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_$$”</a:t>
            </a:r>
            <a:r>
              <a:rPr lang="zh-CN" altLang="en-US" sz="12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符号（多列）表示。</a:t>
            </a:r>
            <a:endParaRPr lang="en-US" altLang="zh-CN" sz="12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733540" y="3084830"/>
            <a:ext cx="4623435" cy="639445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ts val="1425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sym, date, 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425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          (price1</a:t>
            </a:r>
            <a:r>
              <a:rPr lang="en-US" altLang="zh-CN" sz="1400" b="0">
                <a:solidFill>
                  <a:srgbClr val="CD313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...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price50) * (qty1</a:t>
            </a:r>
            <a:r>
              <a:rPr lang="en-US" altLang="zh-CN" sz="1400" b="0">
                <a:solidFill>
                  <a:srgbClr val="CD313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...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qty50)  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amount1</a:t>
            </a:r>
            <a:r>
              <a:rPr lang="en-US" altLang="zh-CN" sz="1400" b="0">
                <a:solidFill>
                  <a:srgbClr val="CD313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...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amount50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566535" y="2921635"/>
            <a:ext cx="5019040" cy="93218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chemeClr val="accent3">
                    <a:lumMod val="60000"/>
                    <a:lumOff val="40000"/>
                  </a:schemeClr>
                </a:gs>
                <a:gs pos="0">
                  <a:schemeClr val="accent3">
                    <a:lumMod val="20000"/>
                    <a:lumOff val="80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505575" y="2535238"/>
            <a:ext cx="5080000" cy="306705"/>
          </a:xfrm>
          <a:prstGeom prst="rect">
            <a:avLst/>
          </a:prstGeom>
        </p:spPr>
        <p:txBody>
          <a:bodyPr>
            <a:spAutoFit/>
          </a:bodyPr>
          <a:p>
            <a:pPr marL="0" indent="0"/>
            <a:r>
              <a:rPr lang="zh-CN" altLang="en-US" sz="1400" b="1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基于字段序列实现</a:t>
            </a:r>
            <a:endParaRPr lang="zh-CN" altLang="en-US" sz="1400" b="1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057910" y="1833245"/>
            <a:ext cx="9333230" cy="273685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ts val="1425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select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bid1*vol1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amount1, bid2*vol2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amount2,  ..</a:t>
            </a:r>
            <a:r>
              <a:rPr lang="zh-CN" altLang="en-US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（省略）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bid50*vol50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amount50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from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3" name="矩形 32"/>
          <p:cNvSpPr/>
          <p:nvPr>
            <p:custDataLst>
              <p:tags r:id="rId3"/>
            </p:custDataLst>
          </p:nvPr>
        </p:nvSpPr>
        <p:spPr>
          <a:xfrm>
            <a:off x="0" y="0"/>
            <a:ext cx="12292330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36" name="组合 35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37" name="椭圆 36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38" name="椭圆 37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39" name="椭圆 38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41" name="椭圆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42" name="椭圆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43" name="椭圆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45" name="椭圆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46" name="椭圆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47" name="椭圆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</p:grpSp>
      <p:cxnSp>
        <p:nvCxnSpPr>
          <p:cNvPr id="48" name="直接连接符 47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组合 50"/>
          <p:cNvGrpSpPr/>
          <p:nvPr/>
        </p:nvGrpSpPr>
        <p:grpSpPr>
          <a:xfrm>
            <a:off x="11741150" y="3021965"/>
            <a:ext cx="76200" cy="675640"/>
            <a:chOff x="8828689" y="1995761"/>
            <a:chExt cx="86710" cy="810501"/>
          </a:xfrm>
        </p:grpSpPr>
        <p:sp>
          <p:nvSpPr>
            <p:cNvPr id="52" name="椭圆 51"/>
            <p:cNvSpPr/>
            <p:nvPr>
              <p:custDataLst>
                <p:tags r:id="rId14"/>
              </p:custDataLst>
            </p:nvPr>
          </p:nvSpPr>
          <p:spPr>
            <a:xfrm flipH="1">
              <a:off x="8828689" y="2357656"/>
              <a:ext cx="86710" cy="8671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53" name="椭圆 52"/>
            <p:cNvSpPr/>
            <p:nvPr>
              <p:custDataLst>
                <p:tags r:id="rId15"/>
              </p:custDataLst>
            </p:nvPr>
          </p:nvSpPr>
          <p:spPr>
            <a:xfrm flipH="1">
              <a:off x="8828689" y="2719552"/>
              <a:ext cx="86710" cy="8671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54" name="椭圆 53"/>
            <p:cNvSpPr/>
            <p:nvPr>
              <p:custDataLst>
                <p:tags r:id="rId16"/>
              </p:custDataLst>
            </p:nvPr>
          </p:nvSpPr>
          <p:spPr>
            <a:xfrm flipH="1">
              <a:off x="8828689" y="1995761"/>
              <a:ext cx="86710" cy="8671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84" name="椭圆 83"/>
          <p:cNvSpPr/>
          <p:nvPr>
            <p:custDataLst>
              <p:tags r:id="rId17"/>
            </p:custDataLst>
          </p:nvPr>
        </p:nvSpPr>
        <p:spPr>
          <a:xfrm rot="6960000">
            <a:off x="6905625" y="1991995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5" name="矩形 54"/>
          <p:cNvSpPr/>
          <p:nvPr>
            <p:custDataLst>
              <p:tags r:id="rId18"/>
            </p:custDataLst>
          </p:nvPr>
        </p:nvSpPr>
        <p:spPr bwMode="auto">
          <a:xfrm>
            <a:off x="7489137" y="3581972"/>
            <a:ext cx="2756338" cy="3683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ln w="38100">
                  <a:noFill/>
                </a:ln>
                <a:solidFill>
                  <a:schemeClr val="bg1"/>
                </a:solidFill>
                <a:latin typeface="Noto Sans S Chinese Medium" panose="020B0600000000000000" pitchFamily="34" charset="-128"/>
                <a:ea typeface="Noto Sans S Chinese Medium" panose="020B0600000000000000" pitchFamily="34" charset="-128"/>
                <a:cs typeface="Times New Roman Regular" panose="02020503050405090304" charset="0"/>
                <a:sym typeface="思源黑体 CN Normal" panose="020B0400000000000000" charset="-122"/>
              </a:rPr>
              <a:t>CONTENT</a:t>
            </a:r>
            <a:r>
              <a:rPr lang="en-US" altLang="zh-CN" dirty="0">
                <a:ln w="38100">
                  <a:noFill/>
                </a:ln>
                <a:solidFill>
                  <a:schemeClr val="bg1"/>
                </a:solidFill>
                <a:latin typeface="Noto Sans S Chinese Medium" panose="020B0600000000000000" pitchFamily="34" charset="-128"/>
                <a:ea typeface="Noto Sans S Chinese Medium" panose="020B0600000000000000" pitchFamily="34" charset="-128"/>
                <a:sym typeface="思源黑体 CN Normal" panose="020B0400000000000000" charset="-122"/>
              </a:rPr>
              <a:t>S</a:t>
            </a:r>
            <a:endParaRPr lang="en-US" altLang="zh-CN" dirty="0">
              <a:ln w="38100">
                <a:noFill/>
              </a:ln>
              <a:solidFill>
                <a:schemeClr val="bg1"/>
              </a:solidFill>
              <a:latin typeface="Noto Sans S Chinese Medium" panose="020B0600000000000000" pitchFamily="34" charset="-128"/>
              <a:ea typeface="Noto Sans S Chinese Medium" panose="020B0600000000000000" pitchFamily="34" charset="-128"/>
              <a:sym typeface="思源黑体 CN Normal" panose="020B0400000000000000" charset="-122"/>
            </a:endParaRPr>
          </a:p>
        </p:txBody>
      </p:sp>
      <p:sp>
        <p:nvSpPr>
          <p:cNvPr id="56" name="矩形 55"/>
          <p:cNvSpPr/>
          <p:nvPr>
            <p:custDataLst>
              <p:tags r:id="rId19"/>
            </p:custDataLst>
          </p:nvPr>
        </p:nvSpPr>
        <p:spPr bwMode="auto">
          <a:xfrm>
            <a:off x="7365365" y="2572385"/>
            <a:ext cx="2826385" cy="11068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6600" b="1" dirty="0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rPr>
              <a:t>目录</a:t>
            </a:r>
            <a:endParaRPr lang="zh-CN" altLang="en-US" sz="6600" b="1" dirty="0">
              <a:ln w="38100">
                <a:noFill/>
              </a:ln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思源黑体 CN Normal" panose="020B0400000000000000" charset="-122"/>
            </a:endParaRPr>
          </a:p>
        </p:txBody>
      </p:sp>
      <p:grpSp>
        <p:nvGrpSpPr>
          <p:cNvPr id="78" name="组合 77"/>
          <p:cNvGrpSpPr/>
          <p:nvPr>
            <p:custDataLst>
              <p:tags r:id="rId20"/>
            </p:custDataLst>
          </p:nvPr>
        </p:nvGrpSpPr>
        <p:grpSpPr>
          <a:xfrm>
            <a:off x="1550035" y="2021205"/>
            <a:ext cx="3117215" cy="405173"/>
            <a:chOff x="1407" y="1811"/>
            <a:chExt cx="4909" cy="638"/>
          </a:xfrm>
        </p:grpSpPr>
        <p:sp>
          <p:nvSpPr>
            <p:cNvPr id="58" name="矩形 57"/>
            <p:cNvSpPr/>
            <p:nvPr>
              <p:custDataLst>
                <p:tags r:id="rId21"/>
              </p:custDataLst>
            </p:nvPr>
          </p:nvSpPr>
          <p:spPr bwMode="auto">
            <a:xfrm>
              <a:off x="2397" y="1821"/>
              <a:ext cx="391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400000000000000" charset="-122"/>
                </a:rPr>
                <a:t>概述</a:t>
              </a:r>
              <a:endParaRPr lang="zh-CN" sz="20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endParaRPr>
            </a:p>
          </p:txBody>
        </p:sp>
        <p:cxnSp>
          <p:nvCxnSpPr>
            <p:cNvPr id="60" name="直接连接符 59"/>
            <p:cNvCxnSpPr/>
            <p:nvPr>
              <p:custDataLst>
                <p:tags r:id="rId22"/>
              </p:custDataLst>
            </p:nvPr>
          </p:nvCxnSpPr>
          <p:spPr>
            <a:xfrm>
              <a:off x="2287" y="1987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矩形 60"/>
            <p:cNvSpPr/>
            <p:nvPr>
              <p:custDataLst>
                <p:tags r:id="rId23"/>
              </p:custDataLst>
            </p:nvPr>
          </p:nvSpPr>
          <p:spPr bwMode="auto">
            <a:xfrm>
              <a:off x="1407" y="1811"/>
              <a:ext cx="771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400000000000000" charset="-122"/>
                </a:rPr>
                <a:t>01</a:t>
              </a:r>
              <a:endParaRPr lang="en-US" altLang="zh-CN" sz="2000" b="1" dirty="0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endParaRPr>
            </a:p>
          </p:txBody>
        </p:sp>
      </p:grpSp>
      <p:grpSp>
        <p:nvGrpSpPr>
          <p:cNvPr id="79" name="组合 78"/>
          <p:cNvGrpSpPr/>
          <p:nvPr>
            <p:custDataLst>
              <p:tags r:id="rId24"/>
            </p:custDataLst>
          </p:nvPr>
        </p:nvGrpSpPr>
        <p:grpSpPr>
          <a:xfrm>
            <a:off x="1550670" y="2842303"/>
            <a:ext cx="3117215" cy="405130"/>
            <a:chOff x="1407" y="3241"/>
            <a:chExt cx="4909" cy="638"/>
          </a:xfrm>
        </p:grpSpPr>
        <p:sp>
          <p:nvSpPr>
            <p:cNvPr id="63" name="矩形 62"/>
            <p:cNvSpPr/>
            <p:nvPr>
              <p:custDataLst>
                <p:tags r:id="rId25"/>
              </p:custDataLst>
            </p:nvPr>
          </p:nvSpPr>
          <p:spPr bwMode="auto">
            <a:xfrm>
              <a:off x="2397" y="3251"/>
              <a:ext cx="391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b="1" spc="200" dirty="0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400000000000000" charset="-122"/>
                </a:rPr>
                <a:t>DolphinDB SQL</a:t>
              </a:r>
              <a:endParaRPr lang="en-US" sz="20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endParaRPr>
            </a:p>
          </p:txBody>
        </p:sp>
        <p:cxnSp>
          <p:nvCxnSpPr>
            <p:cNvPr id="65" name="直接连接符 64"/>
            <p:cNvCxnSpPr/>
            <p:nvPr>
              <p:custDataLst>
                <p:tags r:id="rId26"/>
              </p:custDataLst>
            </p:nvPr>
          </p:nvCxnSpPr>
          <p:spPr>
            <a:xfrm>
              <a:off x="2287" y="3417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矩形 65"/>
            <p:cNvSpPr/>
            <p:nvPr>
              <p:custDataLst>
                <p:tags r:id="rId27"/>
              </p:custDataLst>
            </p:nvPr>
          </p:nvSpPr>
          <p:spPr bwMode="auto">
            <a:xfrm>
              <a:off x="1407" y="3241"/>
              <a:ext cx="771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400000000000000" charset="-122"/>
                </a:rPr>
                <a:t>02</a:t>
              </a:r>
              <a:endParaRPr lang="en-US" altLang="zh-CN" sz="2000" b="1" dirty="0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endParaRPr>
            </a:p>
          </p:txBody>
        </p:sp>
      </p:grpSp>
      <p:grpSp>
        <p:nvGrpSpPr>
          <p:cNvPr id="82" name="组合 81"/>
          <p:cNvGrpSpPr/>
          <p:nvPr>
            <p:custDataLst>
              <p:tags r:id="rId28"/>
            </p:custDataLst>
          </p:nvPr>
        </p:nvGrpSpPr>
        <p:grpSpPr>
          <a:xfrm>
            <a:off x="1557655" y="3663358"/>
            <a:ext cx="3117215" cy="405130"/>
            <a:chOff x="1407" y="6101"/>
            <a:chExt cx="4909" cy="638"/>
          </a:xfrm>
        </p:grpSpPr>
        <p:sp>
          <p:nvSpPr>
            <p:cNvPr id="73" name="矩形 72"/>
            <p:cNvSpPr/>
            <p:nvPr>
              <p:custDataLst>
                <p:tags r:id="rId29"/>
              </p:custDataLst>
            </p:nvPr>
          </p:nvSpPr>
          <p:spPr bwMode="auto">
            <a:xfrm>
              <a:off x="2397" y="6111"/>
              <a:ext cx="391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400000000000000" charset="-122"/>
                </a:rPr>
                <a:t>动态</a:t>
              </a:r>
              <a:r>
                <a:rPr lang="en-US" altLang="zh-CN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400000000000000" charset="-122"/>
                </a:rPr>
                <a:t> SQL </a:t>
              </a:r>
              <a:r>
                <a:rPr lang="zh-CN" altLang="en-US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400000000000000" charset="-122"/>
                </a:rPr>
                <a:t>编程</a:t>
              </a:r>
              <a:endParaRPr lang="zh-CN" altLang="en-US" sz="20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endParaRPr>
            </a:p>
          </p:txBody>
        </p:sp>
        <p:cxnSp>
          <p:nvCxnSpPr>
            <p:cNvPr id="75" name="直接连接符 74"/>
            <p:cNvCxnSpPr/>
            <p:nvPr>
              <p:custDataLst>
                <p:tags r:id="rId30"/>
              </p:custDataLst>
            </p:nvPr>
          </p:nvCxnSpPr>
          <p:spPr>
            <a:xfrm>
              <a:off x="2287" y="6277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矩形 75"/>
            <p:cNvSpPr/>
            <p:nvPr>
              <p:custDataLst>
                <p:tags r:id="rId31"/>
              </p:custDataLst>
            </p:nvPr>
          </p:nvSpPr>
          <p:spPr bwMode="auto">
            <a:xfrm>
              <a:off x="1407" y="6101"/>
              <a:ext cx="76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400000000000000" charset="-122"/>
                </a:rPr>
                <a:t>03</a:t>
              </a:r>
              <a:endParaRPr lang="en-US" altLang="zh-CN" sz="2000" b="1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endParaRPr>
            </a:p>
          </p:txBody>
        </p:sp>
      </p:grpSp>
      <p:cxnSp>
        <p:nvCxnSpPr>
          <p:cNvPr id="77" name="直接箭头连接符 76"/>
          <p:cNvCxnSpPr/>
          <p:nvPr>
            <p:custDataLst>
              <p:tags r:id="rId32"/>
            </p:custDataLst>
          </p:nvPr>
        </p:nvCxnSpPr>
        <p:spPr>
          <a:xfrm>
            <a:off x="7572854" y="4025172"/>
            <a:ext cx="2990215" cy="0"/>
          </a:xfrm>
          <a:prstGeom prst="straightConnector1">
            <a:avLst/>
          </a:prstGeom>
          <a:ln w="19050">
            <a:solidFill>
              <a:schemeClr val="bg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组合 82"/>
          <p:cNvGrpSpPr/>
          <p:nvPr>
            <p:custDataLst>
              <p:tags r:id="rId33"/>
            </p:custDataLst>
          </p:nvPr>
        </p:nvGrpSpPr>
        <p:grpSpPr>
          <a:xfrm>
            <a:off x="1557655" y="4484413"/>
            <a:ext cx="3117215" cy="405130"/>
            <a:chOff x="1407" y="7921"/>
            <a:chExt cx="4909" cy="638"/>
          </a:xfrm>
        </p:grpSpPr>
        <p:sp>
          <p:nvSpPr>
            <p:cNvPr id="85" name="矩形 84"/>
            <p:cNvSpPr/>
            <p:nvPr>
              <p:custDataLst>
                <p:tags r:id="rId34"/>
              </p:custDataLst>
            </p:nvPr>
          </p:nvSpPr>
          <p:spPr bwMode="auto">
            <a:xfrm>
              <a:off x="2397" y="7931"/>
              <a:ext cx="391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400000000000000" charset="-122"/>
                </a:rPr>
                <a:t>SQL </a:t>
              </a:r>
              <a:r>
                <a:rPr lang="zh-CN" altLang="en-US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400000000000000" charset="-122"/>
                </a:rPr>
                <a:t>引擎</a:t>
              </a:r>
              <a:r>
                <a:rPr lang="en-US" altLang="zh-CN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400000000000000" charset="-122"/>
                </a:rPr>
                <a:t>  </a:t>
              </a:r>
              <a:endParaRPr lang="en-US" altLang="zh-CN" sz="20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endParaRPr>
            </a:p>
          </p:txBody>
        </p:sp>
        <p:sp>
          <p:nvSpPr>
            <p:cNvPr id="87" name="矩形 86"/>
            <p:cNvSpPr/>
            <p:nvPr>
              <p:custDataLst>
                <p:tags r:id="rId35"/>
              </p:custDataLst>
            </p:nvPr>
          </p:nvSpPr>
          <p:spPr bwMode="auto">
            <a:xfrm>
              <a:off x="1407" y="7921"/>
              <a:ext cx="76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400000000000000" charset="-122"/>
                </a:rPr>
                <a:t>04</a:t>
              </a:r>
              <a:endParaRPr lang="en-US" altLang="zh-CN" sz="2000" b="1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endParaRPr>
            </a:p>
          </p:txBody>
        </p:sp>
        <p:cxnSp>
          <p:nvCxnSpPr>
            <p:cNvPr id="88" name="直接连接符 87"/>
            <p:cNvCxnSpPr/>
            <p:nvPr>
              <p:custDataLst>
                <p:tags r:id="rId36"/>
              </p:custDataLst>
            </p:nvPr>
          </p:nvCxnSpPr>
          <p:spPr>
            <a:xfrm>
              <a:off x="2287" y="8107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9" name="图片 88" descr="公司logo"/>
          <p:cNvPicPr>
            <a:picLocks noChangeAspect="1"/>
          </p:cNvPicPr>
          <p:nvPr/>
        </p:nvPicPr>
        <p:blipFill>
          <a:blip r:embed="rId37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38"/>
    </p:custData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基于函数的元编程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89635" y="1000125"/>
            <a:ext cx="9226550" cy="82994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 b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基于函数的元编程实现，是指通过内置元编程函数的组合和调用来生成元代码。</a:t>
            </a:r>
            <a:r>
              <a:rPr lang="en-US" altLang="zh-CN" sz="1600" b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600" b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提供了一系列基本函数，用于生成</a:t>
            </a:r>
            <a:r>
              <a:rPr lang="en-US" altLang="zh-CN" sz="1600" b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SQL </a:t>
            </a:r>
            <a:r>
              <a:rPr lang="zh-CN" altLang="en-US" sz="1600" b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元代码。</a:t>
            </a:r>
            <a:endParaRPr lang="zh-CN" altLang="en-US" sz="1600" b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15415" y="2155825"/>
            <a:ext cx="8421370" cy="484505"/>
          </a:xfrm>
          <a:prstGeom prst="rect">
            <a:avLst/>
          </a:prstGeom>
        </p:spPr>
        <p:txBody>
          <a:bodyPr wrap="square">
            <a:noAutofit/>
          </a:bodyPr>
          <a:p>
            <a:pPr marL="0" indent="0" algn="l"/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sqlCol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：支持为单个或多个字段应用同一个函数的表达式，并允许为这些表达式指定别名。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 algn="l"/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 algn="l"/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 algn="l"/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15415" y="4243070"/>
            <a:ext cx="6096000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0" algn="l"/>
            <a:r>
              <a:rPr lang="en-US" altLang="zh-CN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sqlColAlias</a:t>
            </a:r>
            <a:r>
              <a:rPr lang="zh-CN" altLang="en-US" sz="160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：为复杂的列字段计算元代码指定别名。</a:t>
            </a:r>
            <a:endParaRPr lang="zh-CN" altLang="en-US" sz="160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grpSp>
        <p:nvGrpSpPr>
          <p:cNvPr id="6" name="组合 5"/>
          <p:cNvGrpSpPr/>
          <p:nvPr>
            <p:custDataLst>
              <p:tags r:id="rId3"/>
            </p:custDataLst>
          </p:nvPr>
        </p:nvGrpSpPr>
        <p:grpSpPr>
          <a:xfrm>
            <a:off x="1002665" y="2155825"/>
            <a:ext cx="302260" cy="306070"/>
            <a:chOff x="763" y="6708"/>
            <a:chExt cx="476" cy="482"/>
          </a:xfrm>
        </p:grpSpPr>
        <p:sp>
          <p:nvSpPr>
            <p:cNvPr id="7" name="椭圆 6"/>
            <p:cNvSpPr/>
            <p:nvPr>
              <p:custDataLst>
                <p:tags r:id="rId4"/>
              </p:custDataLst>
            </p:nvPr>
          </p:nvSpPr>
          <p:spPr>
            <a:xfrm>
              <a:off x="763" y="6708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8" name="Shape"/>
            <p:cNvSpPr/>
            <p:nvPr>
              <p:custDataLst>
                <p:tags r:id="rId5"/>
              </p:custDataLst>
            </p:nvPr>
          </p:nvSpPr>
          <p:spPr>
            <a:xfrm>
              <a:off x="877" y="6866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grpSp>
        <p:nvGrpSpPr>
          <p:cNvPr id="11" name="组合 10"/>
          <p:cNvGrpSpPr/>
          <p:nvPr>
            <p:custDataLst>
              <p:tags r:id="rId6"/>
            </p:custDataLst>
          </p:nvPr>
        </p:nvGrpSpPr>
        <p:grpSpPr>
          <a:xfrm>
            <a:off x="1015365" y="4238625"/>
            <a:ext cx="302260" cy="306070"/>
            <a:chOff x="763" y="6708"/>
            <a:chExt cx="476" cy="482"/>
          </a:xfrm>
        </p:grpSpPr>
        <p:sp>
          <p:nvSpPr>
            <p:cNvPr id="12" name="椭圆 11"/>
            <p:cNvSpPr/>
            <p:nvPr>
              <p:custDataLst>
                <p:tags r:id="rId7"/>
              </p:custDataLst>
            </p:nvPr>
          </p:nvSpPr>
          <p:spPr>
            <a:xfrm>
              <a:off x="763" y="6708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13" name="Shape"/>
            <p:cNvSpPr/>
            <p:nvPr>
              <p:custDataLst>
                <p:tags r:id="rId8"/>
              </p:custDataLst>
            </p:nvPr>
          </p:nvSpPr>
          <p:spPr>
            <a:xfrm>
              <a:off x="877" y="6866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1415415" y="4730750"/>
            <a:ext cx="8700770" cy="1076325"/>
          </a:xfrm>
          <a:prstGeom prst="rect">
            <a:avLst/>
          </a:prstGeom>
        </p:spPr>
        <p:txBody>
          <a:bodyPr wrap="square">
            <a:spAutoFit/>
          </a:bodyPr>
          <a:p>
            <a:pPr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sqlColAlias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sqlCol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"col"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), 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"newCol"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 </a:t>
            </a:r>
            <a:r>
              <a:rPr lang="en-US" altLang="zh-CN" sz="1600" b="1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--&gt; &lt;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col </a:t>
            </a:r>
            <a:r>
              <a:rPr lang="en-US" altLang="zh-CN" sz="1600" b="1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as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newCol</a:t>
            </a:r>
            <a:r>
              <a:rPr lang="en-US" altLang="zh-CN" sz="1600" b="1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&gt;</a:t>
            </a:r>
            <a:endParaRPr lang="en-US" altLang="zh-CN" sz="1600" b="1">
              <a:solidFill>
                <a:srgbClr val="FF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2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sqlColAlias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makeCall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(sum,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sqlCol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"col"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)), 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"newCol"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  </a:t>
            </a:r>
            <a:r>
              <a:rPr lang="en-US" altLang="zh-CN" sz="1600" b="1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--&gt; &lt;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sum(col) </a:t>
            </a:r>
            <a:r>
              <a:rPr lang="en-US" altLang="zh-CN" sz="1600" b="1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as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newCol</a:t>
            </a:r>
            <a:r>
              <a:rPr lang="en-US" altLang="zh-CN" sz="1600" b="1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&gt;</a:t>
            </a:r>
            <a:endParaRPr lang="en-US" altLang="zh-CN" sz="1600" b="1">
              <a:solidFill>
                <a:srgbClr val="FF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3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sqlColAlias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makeCall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(corr,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sqlCol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"col0"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),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sqlCol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"col1"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)), 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"newCol"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 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457200" fontAlgn="auto">
              <a:lnSpc>
                <a:spcPct val="100000"/>
              </a:lnSpc>
            </a:pPr>
            <a:r>
              <a:rPr lang="en-US" altLang="zh-CN" sz="1600" b="1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--&gt; &lt;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corr(col0, col1) </a:t>
            </a:r>
            <a:r>
              <a:rPr lang="en-US" altLang="zh-CN" sz="1600" b="1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as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newCol</a:t>
            </a:r>
            <a:r>
              <a:rPr lang="en-US" altLang="zh-CN" sz="1600" b="1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&gt;</a:t>
            </a:r>
            <a:endParaRPr lang="en-US" altLang="zh-CN" sz="1600" b="1">
              <a:solidFill>
                <a:srgbClr val="FF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415415" y="2639695"/>
            <a:ext cx="8203565" cy="132207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sqlCol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"col"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 </a:t>
            </a:r>
            <a:r>
              <a:rPr lang="en-US" altLang="zh-CN" sz="1600" b="1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--&gt; &lt;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col</a:t>
            </a:r>
            <a:r>
              <a:rPr lang="en-US" altLang="zh-CN" sz="1600" b="1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&gt;</a:t>
            </a:r>
            <a:endParaRPr lang="en-US" altLang="zh-CN" sz="1600" b="1">
              <a:solidFill>
                <a:srgbClr val="FF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2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sqlCol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([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"col0"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"col1"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CD3131"/>
                </a:solidFill>
                <a:latin typeface="MyFont" panose="02010609030101010101" charset="-122"/>
                <a:ea typeface="MyFont" panose="02010609030101010101" charset="-122"/>
              </a:rPr>
              <a:t>...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"colN"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]) </a:t>
            </a:r>
            <a:r>
              <a:rPr lang="en-US" altLang="zh-CN" sz="1600" b="1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--&gt;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[</a:t>
            </a:r>
            <a:r>
              <a:rPr lang="en-US" altLang="zh-CN" sz="1600" b="1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&lt;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col0</a:t>
            </a:r>
            <a:r>
              <a:rPr lang="en-US" altLang="zh-CN" sz="1600" b="1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&gt;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1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&lt;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col1</a:t>
            </a:r>
            <a:r>
              <a:rPr lang="en-US" altLang="zh-CN" sz="1600" b="1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&gt;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1">
                <a:solidFill>
                  <a:srgbClr val="CD3131"/>
                </a:solidFill>
                <a:latin typeface="MyFont" panose="02010609030101010101" charset="-122"/>
                <a:ea typeface="MyFont" panose="02010609030101010101" charset="-122"/>
              </a:rPr>
              <a:t>...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1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&lt;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colN</a:t>
            </a:r>
            <a:r>
              <a:rPr lang="en-US" altLang="zh-CN" sz="1600" b="1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&gt;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 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3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sqlCol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"col"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func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sum, alias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"newCol"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 </a:t>
            </a:r>
            <a:r>
              <a:rPr lang="en-US" altLang="zh-CN" sz="1600" b="1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--&gt; &lt;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sum(col) </a:t>
            </a:r>
            <a:r>
              <a:rPr lang="en-US" altLang="zh-CN" sz="1600" b="1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as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newCol</a:t>
            </a:r>
            <a:r>
              <a:rPr lang="en-US" altLang="zh-CN" sz="1600" b="1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&gt;</a:t>
            </a:r>
            <a:endParaRPr lang="en-US" altLang="zh-CN" sz="1600" b="1">
              <a:solidFill>
                <a:srgbClr val="FF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4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sqlCol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([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"col0"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"col1"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], func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sum, alias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[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"newCol0"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"newCol1"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])  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	</a:t>
            </a:r>
            <a:r>
              <a:rPr lang="en-US" altLang="zh-CN" sz="1600" b="1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--&gt;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[</a:t>
            </a:r>
            <a:r>
              <a:rPr lang="en-US" altLang="zh-CN" sz="1600" b="1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&lt;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sum(col0) </a:t>
            </a:r>
            <a:r>
              <a:rPr lang="en-US" altLang="zh-CN" sz="1600" b="1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as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newCol0</a:t>
            </a:r>
            <a:r>
              <a:rPr lang="en-US" altLang="zh-CN" sz="1600" b="1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&gt;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1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&lt;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sum(col1) </a:t>
            </a:r>
            <a:r>
              <a:rPr lang="en-US" altLang="zh-CN" sz="1600" b="1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as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newCol1</a:t>
            </a:r>
            <a:r>
              <a:rPr lang="en-US" altLang="zh-CN" sz="1600" b="1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&gt;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 </a:t>
            </a:r>
            <a:endParaRPr lang="en-US" altLang="zh-CN" sz="1600" b="1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415415" y="2516505"/>
            <a:ext cx="8420735" cy="156845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415415" y="4611370"/>
            <a:ext cx="8420735" cy="131508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9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基于函数的元编程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89635" y="1017905"/>
            <a:ext cx="9430385" cy="82994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 b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基于函数的元编程实现，是指通过内置元编程函数的组合和调用来生成元代码。</a:t>
            </a:r>
            <a:r>
              <a:rPr lang="en-US" altLang="zh-CN" sz="1600" b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600" b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提供了一系列基本函数，用于生成</a:t>
            </a:r>
            <a:r>
              <a:rPr lang="en-US" altLang="zh-CN" sz="1600" b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SQL </a:t>
            </a:r>
            <a:r>
              <a:rPr lang="zh-CN" altLang="en-US" sz="1600" b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元代码。</a:t>
            </a:r>
            <a:endParaRPr lang="zh-CN" altLang="en-US" sz="1600" b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49325" y="2153285"/>
            <a:ext cx="9316720" cy="1464310"/>
            <a:chOff x="1579" y="3075"/>
            <a:chExt cx="14672" cy="2306"/>
          </a:xfrm>
        </p:grpSpPr>
        <p:sp>
          <p:nvSpPr>
            <p:cNvPr id="4" name="文本框 3"/>
            <p:cNvSpPr txBox="1"/>
            <p:nvPr/>
          </p:nvSpPr>
          <p:spPr>
            <a:xfrm>
              <a:off x="2229" y="3075"/>
              <a:ext cx="14023" cy="2306"/>
            </a:xfrm>
            <a:prstGeom prst="rect">
              <a:avLst/>
            </a:prstGeom>
          </p:spPr>
          <p:txBody>
            <a:bodyPr wrap="square">
              <a:noAutofit/>
            </a:bodyPr>
            <a:p>
              <a:pPr marL="0" indent="0" algn="l"/>
              <a:r>
                <a:rPr lang="en-US" altLang="zh-CN" sz="16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sqlColAlias </a:t>
              </a:r>
              <a:r>
                <a:rPr lang="zh-CN" altLang="en-US" sz="16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函数通常搭配以下函数使用。</a:t>
              </a:r>
              <a:endPara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marL="285750" indent="-285750" algn="l" fontAlgn="auto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6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makeCall, makeUnifiedCall</a:t>
              </a:r>
              <a:r>
                <a:rPr lang="zh-CN" altLang="en-US" sz="16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：用于生成</a:t>
              </a:r>
              <a:r>
                <a:rPr lang="en-US" altLang="zh-CN" sz="16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&lt;func(cols.., args...)&gt; </a:t>
              </a:r>
              <a:r>
                <a:rPr lang="zh-CN" altLang="en-US" sz="16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的元代码表达式。</a:t>
              </a:r>
              <a:endPara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marL="285750" indent="-285750" algn="l" fontAlgn="auto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6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expr, unifiedExpr, binaryExpr</a:t>
              </a:r>
              <a:r>
                <a:rPr lang="zh-CN" altLang="en-US" sz="16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：生成多元算术表达式，如</a:t>
              </a:r>
              <a:r>
                <a:rPr lang="en-US" altLang="zh-CN" sz="16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&lt;a+b+c&gt; </a:t>
              </a:r>
              <a:r>
                <a:rPr lang="zh-CN" altLang="en-US" sz="16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或</a:t>
              </a:r>
              <a:r>
                <a:rPr lang="en-US" altLang="zh-CN" sz="16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&lt;a1*b1+a2*b2+... +an*bn&gt;</a:t>
              </a:r>
              <a:r>
                <a:rPr lang="zh-CN" altLang="en-US" sz="16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。</a:t>
              </a:r>
              <a:endPara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marL="0" indent="0" algn="l"/>
              <a:endPara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marL="0" indent="0" algn="l"/>
              <a:endPara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marL="0" indent="0" algn="l"/>
              <a:endPara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grpSp>
          <p:nvGrpSpPr>
            <p:cNvPr id="6" name="组合 5"/>
            <p:cNvGrpSpPr/>
            <p:nvPr>
              <p:custDataLst>
                <p:tags r:id="rId3"/>
              </p:custDataLst>
            </p:nvPr>
          </p:nvGrpSpPr>
          <p:grpSpPr>
            <a:xfrm>
              <a:off x="1579" y="3075"/>
              <a:ext cx="476" cy="482"/>
              <a:chOff x="763" y="6708"/>
              <a:chExt cx="476" cy="482"/>
            </a:xfrm>
          </p:grpSpPr>
          <p:sp>
            <p:nvSpPr>
              <p:cNvPr id="7" name="椭圆 6"/>
              <p:cNvSpPr/>
              <p:nvPr>
                <p:custDataLst>
                  <p:tags r:id="rId4"/>
                </p:custDataLst>
              </p:nvPr>
            </p:nvSpPr>
            <p:spPr>
              <a:xfrm>
                <a:off x="763" y="6708"/>
                <a:ext cx="477" cy="483"/>
              </a:xfrm>
              <a:prstGeom prst="ellipse">
                <a:avLst/>
              </a:prstGeom>
              <a:gradFill>
                <a:gsLst>
                  <a:gs pos="0">
                    <a:srgbClr val="022EA6">
                      <a:alpha val="0"/>
                    </a:srgbClr>
                  </a:gs>
                  <a:gs pos="89000">
                    <a:srgbClr val="022EA6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600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8" name="Shape"/>
              <p:cNvSpPr/>
              <p:nvPr>
                <p:custDataLst>
                  <p:tags r:id="rId5"/>
                </p:custDataLst>
              </p:nvPr>
            </p:nvSpPr>
            <p:spPr>
              <a:xfrm>
                <a:off x="877" y="6866"/>
                <a:ext cx="242" cy="2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598" y="1785"/>
                    </a:moveTo>
                    <a:cubicBezTo>
                      <a:pt x="12368" y="1785"/>
                      <a:pt x="11884" y="1989"/>
                      <a:pt x="11731" y="2168"/>
                    </a:cubicBezTo>
                    <a:lnTo>
                      <a:pt x="1785" y="11705"/>
                    </a:lnTo>
                    <a:lnTo>
                      <a:pt x="9895" y="19815"/>
                    </a:lnTo>
                    <a:lnTo>
                      <a:pt x="19432" y="9869"/>
                    </a:lnTo>
                    <a:cubicBezTo>
                      <a:pt x="19611" y="9716"/>
                      <a:pt x="19815" y="9232"/>
                      <a:pt x="19815" y="9002"/>
                    </a:cubicBezTo>
                    <a:lnTo>
                      <a:pt x="19815" y="1785"/>
                    </a:lnTo>
                    <a:lnTo>
                      <a:pt x="12598" y="1785"/>
                    </a:lnTo>
                    <a:close/>
                    <a:moveTo>
                      <a:pt x="9895" y="21600"/>
                    </a:moveTo>
                    <a:cubicBezTo>
                      <a:pt x="9410" y="21600"/>
                      <a:pt x="8977" y="21370"/>
                      <a:pt x="8645" y="21064"/>
                    </a:cubicBezTo>
                    <a:lnTo>
                      <a:pt x="561" y="12955"/>
                    </a:lnTo>
                    <a:cubicBezTo>
                      <a:pt x="179" y="12623"/>
                      <a:pt x="0" y="12190"/>
                      <a:pt x="0" y="11705"/>
                    </a:cubicBezTo>
                    <a:cubicBezTo>
                      <a:pt x="0" y="11221"/>
                      <a:pt x="179" y="10736"/>
                      <a:pt x="561" y="10430"/>
                    </a:cubicBezTo>
                    <a:lnTo>
                      <a:pt x="10430" y="867"/>
                    </a:lnTo>
                    <a:cubicBezTo>
                      <a:pt x="10966" y="383"/>
                      <a:pt x="11884" y="0"/>
                      <a:pt x="12598" y="0"/>
                    </a:cubicBezTo>
                    <a:lnTo>
                      <a:pt x="19815" y="0"/>
                    </a:lnTo>
                    <a:cubicBezTo>
                      <a:pt x="20784" y="0"/>
                      <a:pt x="21600" y="816"/>
                      <a:pt x="21600" y="1785"/>
                    </a:cubicBezTo>
                    <a:lnTo>
                      <a:pt x="21600" y="9002"/>
                    </a:lnTo>
                    <a:cubicBezTo>
                      <a:pt x="21600" y="9716"/>
                      <a:pt x="21217" y="10634"/>
                      <a:pt x="20682" y="11170"/>
                    </a:cubicBezTo>
                    <a:lnTo>
                      <a:pt x="11195" y="21064"/>
                    </a:lnTo>
                    <a:cubicBezTo>
                      <a:pt x="10864" y="21370"/>
                      <a:pt x="10379" y="21600"/>
                      <a:pt x="9895" y="21600"/>
                    </a:cubicBezTo>
                    <a:close/>
                  </a:path>
                </a:pathLst>
              </a:custGeom>
              <a:solidFill>
                <a:schemeClr val="bg2"/>
              </a:solidFill>
              <a:ln w="12700">
                <a:miter lim="400000"/>
              </a:ln>
            </p:spPr>
            <p:txBody>
              <a:bodyPr lIns="22860" rIns="22860" anchor="ctr"/>
              <a:p>
                <a:pPr defTabSz="228600">
                  <a:lnSpc>
                    <a:spcPct val="93000"/>
                  </a:lnSpc>
                  <a:defRPr sz="1800">
                    <a:solidFill>
                      <a:srgbClr val="000000"/>
                    </a:solidFill>
                  </a:defRPr>
                </a:pPr>
                <a:endParaRPr sz="1600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949325" y="3923030"/>
            <a:ext cx="9344660" cy="1568450"/>
            <a:chOff x="1536" y="5633"/>
            <a:chExt cx="14716" cy="2470"/>
          </a:xfrm>
        </p:grpSpPr>
        <p:sp>
          <p:nvSpPr>
            <p:cNvPr id="18" name="文本框 17"/>
            <p:cNvSpPr txBox="1"/>
            <p:nvPr/>
          </p:nvSpPr>
          <p:spPr>
            <a:xfrm>
              <a:off x="2340" y="5633"/>
              <a:ext cx="13913" cy="2470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marL="0" inden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16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parseExpr</a:t>
              </a:r>
              <a:r>
                <a:rPr lang="zh-CN" altLang="en-US" sz="16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：能够将字符串转换为可执行的元代码。</a:t>
              </a:r>
              <a:endPara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marL="0" inden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marL="0" inden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sz="16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这个功能特别适用于处理拼接、</a:t>
              </a:r>
              <a:r>
                <a:rPr lang="en-US" altLang="zh-CN" sz="16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API</a:t>
              </a:r>
              <a:r>
                <a:rPr lang="zh-CN" altLang="en-US" sz="16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上传或从脚本中读取的字符串。</a:t>
              </a:r>
              <a:endPara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marL="0" inden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  <a:p>
              <a:pPr marL="0" inden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sz="16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例如，调用</a:t>
              </a:r>
              <a:r>
                <a:rPr lang="en-US" altLang="zh-CN" sz="16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parseExpr("select * from t") </a:t>
              </a:r>
              <a:r>
                <a:rPr lang="zh-CN" altLang="en-US" sz="16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可以生成的元代码；而调用</a:t>
              </a:r>
              <a:r>
                <a:rPr lang="en-US" altLang="zh-CN" sz="16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en-US" altLang="zh-CN" sz="16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parseExpr("where vol&gt;1000") </a:t>
              </a:r>
              <a:r>
                <a:rPr lang="zh-CN" altLang="en-US" sz="16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则能生成</a:t>
              </a:r>
              <a:r>
                <a:rPr lang="en-US" altLang="zh-CN" sz="16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sql</a:t>
              </a:r>
              <a:r>
                <a:rPr lang="zh-CN" altLang="en-US" sz="16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函数</a:t>
              </a:r>
              <a:r>
                <a:rPr lang="en-US" altLang="zh-CN" sz="16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where</a:t>
              </a:r>
              <a:r>
                <a:rPr lang="zh-CN" altLang="en-US" sz="16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参数部分的元代码。</a:t>
              </a:r>
              <a:endPara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grpSp>
          <p:nvGrpSpPr>
            <p:cNvPr id="19" name="组合 18"/>
            <p:cNvGrpSpPr/>
            <p:nvPr>
              <p:custDataLst>
                <p:tags r:id="rId6"/>
              </p:custDataLst>
            </p:nvPr>
          </p:nvGrpSpPr>
          <p:grpSpPr>
            <a:xfrm>
              <a:off x="1536" y="5633"/>
              <a:ext cx="476" cy="482"/>
              <a:chOff x="763" y="6708"/>
              <a:chExt cx="476" cy="482"/>
            </a:xfrm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763" y="6708"/>
                <a:ext cx="477" cy="483"/>
              </a:xfrm>
              <a:prstGeom prst="ellipse">
                <a:avLst/>
              </a:prstGeom>
              <a:gradFill>
                <a:gsLst>
                  <a:gs pos="0">
                    <a:srgbClr val="022EA6">
                      <a:alpha val="0"/>
                    </a:srgbClr>
                  </a:gs>
                  <a:gs pos="89000">
                    <a:srgbClr val="022EA6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600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21" name="Shape"/>
              <p:cNvSpPr/>
              <p:nvPr>
                <p:custDataLst>
                  <p:tags r:id="rId8"/>
                </p:custDataLst>
              </p:nvPr>
            </p:nvSpPr>
            <p:spPr>
              <a:xfrm>
                <a:off x="877" y="6866"/>
                <a:ext cx="242" cy="2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598" y="1785"/>
                    </a:moveTo>
                    <a:cubicBezTo>
                      <a:pt x="12368" y="1785"/>
                      <a:pt x="11884" y="1989"/>
                      <a:pt x="11731" y="2168"/>
                    </a:cubicBezTo>
                    <a:lnTo>
                      <a:pt x="1785" y="11705"/>
                    </a:lnTo>
                    <a:lnTo>
                      <a:pt x="9895" y="19815"/>
                    </a:lnTo>
                    <a:lnTo>
                      <a:pt x="19432" y="9869"/>
                    </a:lnTo>
                    <a:cubicBezTo>
                      <a:pt x="19611" y="9716"/>
                      <a:pt x="19815" y="9232"/>
                      <a:pt x="19815" y="9002"/>
                    </a:cubicBezTo>
                    <a:lnTo>
                      <a:pt x="19815" y="1785"/>
                    </a:lnTo>
                    <a:lnTo>
                      <a:pt x="12598" y="1785"/>
                    </a:lnTo>
                    <a:close/>
                    <a:moveTo>
                      <a:pt x="9895" y="21600"/>
                    </a:moveTo>
                    <a:cubicBezTo>
                      <a:pt x="9410" y="21600"/>
                      <a:pt x="8977" y="21370"/>
                      <a:pt x="8645" y="21064"/>
                    </a:cubicBezTo>
                    <a:lnTo>
                      <a:pt x="561" y="12955"/>
                    </a:lnTo>
                    <a:cubicBezTo>
                      <a:pt x="179" y="12623"/>
                      <a:pt x="0" y="12190"/>
                      <a:pt x="0" y="11705"/>
                    </a:cubicBezTo>
                    <a:cubicBezTo>
                      <a:pt x="0" y="11221"/>
                      <a:pt x="179" y="10736"/>
                      <a:pt x="561" y="10430"/>
                    </a:cubicBezTo>
                    <a:lnTo>
                      <a:pt x="10430" y="867"/>
                    </a:lnTo>
                    <a:cubicBezTo>
                      <a:pt x="10966" y="383"/>
                      <a:pt x="11884" y="0"/>
                      <a:pt x="12598" y="0"/>
                    </a:cubicBezTo>
                    <a:lnTo>
                      <a:pt x="19815" y="0"/>
                    </a:lnTo>
                    <a:cubicBezTo>
                      <a:pt x="20784" y="0"/>
                      <a:pt x="21600" y="816"/>
                      <a:pt x="21600" y="1785"/>
                    </a:cubicBezTo>
                    <a:lnTo>
                      <a:pt x="21600" y="9002"/>
                    </a:lnTo>
                    <a:cubicBezTo>
                      <a:pt x="21600" y="9716"/>
                      <a:pt x="21217" y="10634"/>
                      <a:pt x="20682" y="11170"/>
                    </a:cubicBezTo>
                    <a:lnTo>
                      <a:pt x="11195" y="21064"/>
                    </a:lnTo>
                    <a:cubicBezTo>
                      <a:pt x="10864" y="21370"/>
                      <a:pt x="10379" y="21600"/>
                      <a:pt x="9895" y="21600"/>
                    </a:cubicBezTo>
                    <a:close/>
                  </a:path>
                </a:pathLst>
              </a:custGeom>
              <a:solidFill>
                <a:schemeClr val="bg2"/>
              </a:solidFill>
              <a:ln w="12700">
                <a:miter lim="400000"/>
              </a:ln>
            </p:spPr>
            <p:txBody>
              <a:bodyPr lIns="22860" rIns="22860" anchor="ctr"/>
              <a:p>
                <a:pPr defTabSz="228600">
                  <a:lnSpc>
                    <a:spcPct val="93000"/>
                  </a:lnSpc>
                  <a:defRPr sz="1800">
                    <a:solidFill>
                      <a:srgbClr val="000000"/>
                    </a:solidFill>
                  </a:defRPr>
                </a:pPr>
                <a:endParaRPr sz="1600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949325" y="5796915"/>
            <a:ext cx="9358630" cy="351790"/>
            <a:chOff x="1516" y="8728"/>
            <a:chExt cx="14738" cy="554"/>
          </a:xfrm>
        </p:grpSpPr>
        <p:sp>
          <p:nvSpPr>
            <p:cNvPr id="22" name="文本框 21"/>
            <p:cNvSpPr txBox="1"/>
            <p:nvPr/>
          </p:nvSpPr>
          <p:spPr>
            <a:xfrm>
              <a:off x="2340" y="8728"/>
              <a:ext cx="13914" cy="555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marL="0" indent="0"/>
              <a:r>
                <a:rPr lang="zh-CN" altLang="en-US" sz="17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使用 </a:t>
              </a:r>
              <a:r>
                <a:rPr lang="en-US" altLang="zh-CN" sz="16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sql</a:t>
              </a:r>
              <a:r>
                <a:rPr lang="en-US" altLang="zh-CN" sz="17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</a:t>
              </a:r>
              <a:r>
                <a:rPr lang="zh-CN" altLang="en-US" sz="17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函数，可以将元代码片段组装起来，形成一个完整的</a:t>
              </a:r>
              <a:r>
                <a:rPr lang="en-US" altLang="zh-CN" sz="17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 SQL </a:t>
              </a:r>
              <a:r>
                <a:rPr lang="zh-CN" altLang="en-US" sz="1700" b="0" i="0">
                  <a:solidFill>
                    <a:srgbClr val="292A2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元代码语句。</a:t>
              </a:r>
              <a:endPara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grpSp>
          <p:nvGrpSpPr>
            <p:cNvPr id="23" name="组合 22"/>
            <p:cNvGrpSpPr/>
            <p:nvPr>
              <p:custDataLst>
                <p:tags r:id="rId9"/>
              </p:custDataLst>
            </p:nvPr>
          </p:nvGrpSpPr>
          <p:grpSpPr>
            <a:xfrm>
              <a:off x="1516" y="8728"/>
              <a:ext cx="476" cy="482"/>
              <a:chOff x="763" y="6708"/>
              <a:chExt cx="476" cy="482"/>
            </a:xfrm>
          </p:grpSpPr>
          <p:sp>
            <p:nvSpPr>
              <p:cNvPr id="24" name="椭圆 23"/>
              <p:cNvSpPr/>
              <p:nvPr>
                <p:custDataLst>
                  <p:tags r:id="rId10"/>
                </p:custDataLst>
              </p:nvPr>
            </p:nvSpPr>
            <p:spPr>
              <a:xfrm>
                <a:off x="763" y="6708"/>
                <a:ext cx="477" cy="483"/>
              </a:xfrm>
              <a:prstGeom prst="ellipse">
                <a:avLst/>
              </a:prstGeom>
              <a:gradFill>
                <a:gsLst>
                  <a:gs pos="0">
                    <a:srgbClr val="022EA6">
                      <a:alpha val="0"/>
                    </a:srgbClr>
                  </a:gs>
                  <a:gs pos="89000">
                    <a:srgbClr val="022EA6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600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25" name="Shape"/>
              <p:cNvSpPr/>
              <p:nvPr>
                <p:custDataLst>
                  <p:tags r:id="rId11"/>
                </p:custDataLst>
              </p:nvPr>
            </p:nvSpPr>
            <p:spPr>
              <a:xfrm>
                <a:off x="877" y="6866"/>
                <a:ext cx="242" cy="2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598" y="1785"/>
                    </a:moveTo>
                    <a:cubicBezTo>
                      <a:pt x="12368" y="1785"/>
                      <a:pt x="11884" y="1989"/>
                      <a:pt x="11731" y="2168"/>
                    </a:cubicBezTo>
                    <a:lnTo>
                      <a:pt x="1785" y="11705"/>
                    </a:lnTo>
                    <a:lnTo>
                      <a:pt x="9895" y="19815"/>
                    </a:lnTo>
                    <a:lnTo>
                      <a:pt x="19432" y="9869"/>
                    </a:lnTo>
                    <a:cubicBezTo>
                      <a:pt x="19611" y="9716"/>
                      <a:pt x="19815" y="9232"/>
                      <a:pt x="19815" y="9002"/>
                    </a:cubicBezTo>
                    <a:lnTo>
                      <a:pt x="19815" y="1785"/>
                    </a:lnTo>
                    <a:lnTo>
                      <a:pt x="12598" y="1785"/>
                    </a:lnTo>
                    <a:close/>
                    <a:moveTo>
                      <a:pt x="9895" y="21600"/>
                    </a:moveTo>
                    <a:cubicBezTo>
                      <a:pt x="9410" y="21600"/>
                      <a:pt x="8977" y="21370"/>
                      <a:pt x="8645" y="21064"/>
                    </a:cubicBezTo>
                    <a:lnTo>
                      <a:pt x="561" y="12955"/>
                    </a:lnTo>
                    <a:cubicBezTo>
                      <a:pt x="179" y="12623"/>
                      <a:pt x="0" y="12190"/>
                      <a:pt x="0" y="11705"/>
                    </a:cubicBezTo>
                    <a:cubicBezTo>
                      <a:pt x="0" y="11221"/>
                      <a:pt x="179" y="10736"/>
                      <a:pt x="561" y="10430"/>
                    </a:cubicBezTo>
                    <a:lnTo>
                      <a:pt x="10430" y="867"/>
                    </a:lnTo>
                    <a:cubicBezTo>
                      <a:pt x="10966" y="383"/>
                      <a:pt x="11884" y="0"/>
                      <a:pt x="12598" y="0"/>
                    </a:cubicBezTo>
                    <a:lnTo>
                      <a:pt x="19815" y="0"/>
                    </a:lnTo>
                    <a:cubicBezTo>
                      <a:pt x="20784" y="0"/>
                      <a:pt x="21600" y="816"/>
                      <a:pt x="21600" y="1785"/>
                    </a:cubicBezTo>
                    <a:lnTo>
                      <a:pt x="21600" y="9002"/>
                    </a:lnTo>
                    <a:cubicBezTo>
                      <a:pt x="21600" y="9716"/>
                      <a:pt x="21217" y="10634"/>
                      <a:pt x="20682" y="11170"/>
                    </a:cubicBezTo>
                    <a:lnTo>
                      <a:pt x="11195" y="21064"/>
                    </a:lnTo>
                    <a:cubicBezTo>
                      <a:pt x="10864" y="21370"/>
                      <a:pt x="10379" y="21600"/>
                      <a:pt x="9895" y="21600"/>
                    </a:cubicBezTo>
                    <a:close/>
                  </a:path>
                </a:pathLst>
              </a:custGeom>
              <a:solidFill>
                <a:schemeClr val="bg2"/>
              </a:solidFill>
              <a:ln w="12700">
                <a:miter lim="400000"/>
              </a:ln>
            </p:spPr>
            <p:txBody>
              <a:bodyPr lIns="22860" rIns="22860" anchor="ctr"/>
              <a:p>
                <a:pPr defTabSz="228600">
                  <a:lnSpc>
                    <a:spcPct val="93000"/>
                  </a:lnSpc>
                  <a:defRPr sz="1800">
                    <a:solidFill>
                      <a:srgbClr val="000000"/>
                    </a:solidFill>
                  </a:defRPr>
                </a:pPr>
                <a:endParaRPr sz="1600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</p:grpSp>
      <p:sp>
        <p:nvSpPr>
          <p:cNvPr id="13" name="椭圆 12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02320" y="753745"/>
            <a:ext cx="3713480" cy="5204460"/>
          </a:xfrm>
          <a:prstGeom prst="rect">
            <a:avLst/>
          </a:prstGeom>
        </p:spPr>
      </p:pic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基于函数的元编程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10565" y="871855"/>
            <a:ext cx="7938770" cy="58356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以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select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查询语句为例，一个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select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语句通常可以拆分为以下几个部分：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/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select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查询主体，表对象，分组字段，排序字段，过滤条件，返回记录数约束等。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02640" y="1976120"/>
            <a:ext cx="5885180" cy="52197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sql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[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where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], [groupBy], [groupFlag], [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csort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], [ascSort], [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having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], [orderBy], [ascOrder], [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limit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], [hint], [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exec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false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02640" y="1922780"/>
            <a:ext cx="6783070" cy="62801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10565" y="1480503"/>
            <a:ext cx="5080000" cy="337185"/>
          </a:xfrm>
          <a:prstGeom prst="rect">
            <a:avLst/>
          </a:prstGeom>
        </p:spPr>
        <p:txBody>
          <a:bodyPr>
            <a:spAutoFit/>
          </a:bodyPr>
          <a:p>
            <a:pPr marL="0" indent="0"/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select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对应的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函数的语法为：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93065" y="2643505"/>
            <a:ext cx="6579235" cy="2799715"/>
          </a:xfrm>
          <a:prstGeom prst="rect">
            <a:avLst/>
          </a:prstGeom>
        </p:spPr>
        <p:txBody>
          <a:bodyPr wrap="square">
            <a:spAutoFit/>
          </a:bodyPr>
          <a:p>
            <a:pPr marL="285750" indent="-285750">
              <a:spcBef>
                <a:spcPct val="0"/>
              </a:spcBef>
              <a:spcAft>
                <a:spcPct val="0"/>
              </a:spcAft>
              <a:buFont typeface="Arial" panose="020B0604020202020204"/>
              <a:buChar char="•"/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不管是表字段还是函数表达式，如果最终都是生成一个字段，那么必须要用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sqlCol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或者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sqlColAlias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去标记。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spcBef>
                <a:spcPct val="0"/>
              </a:spcBef>
              <a:spcAft>
                <a:spcPct val="0"/>
              </a:spcAft>
              <a:buFont typeface="Arial" panose="020B0604020202020204"/>
              <a:buChar char="•"/>
            </a:pP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spcBef>
                <a:spcPct val="0"/>
              </a:spcBef>
              <a:spcAft>
                <a:spcPct val="0"/>
              </a:spcAft>
              <a:buFont typeface="Arial" panose="020B0604020202020204"/>
              <a:buChar char="•"/>
            </a:pP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spcBef>
                <a:spcPct val="0"/>
              </a:spcBef>
              <a:spcAft>
                <a:spcPct val="0"/>
              </a:spcAft>
              <a:buFont typeface="Arial" panose="020B0604020202020204"/>
              <a:buChar char="•"/>
            </a:pP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spcBef>
                <a:spcPct val="0"/>
              </a:spcBef>
              <a:spcAft>
                <a:spcPct val="0"/>
              </a:spcAft>
              <a:buFont typeface="Arial" panose="020B0604020202020204"/>
              <a:buChar char="•"/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常量值可以直接通过变量传入，无需通过函数进行标识。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spcBef>
                <a:spcPct val="0"/>
              </a:spcBef>
              <a:spcAft>
                <a:spcPct val="0"/>
              </a:spcAft>
              <a:buFont typeface="Arial" panose="020B0604020202020204"/>
              <a:buChar char="•"/>
            </a:pP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sz="1600" b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sz="1600" b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600" b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一元或多元的算术表达式可以通过 </a:t>
            </a:r>
            <a:r>
              <a:rPr lang="en-US" altLang="zh-CN" sz="1600" b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expr, binaryExpr, unifiedExpr </a:t>
            </a:r>
            <a:r>
              <a:rPr lang="zh-CN" altLang="en-US" sz="1600" b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函数生成。</a:t>
            </a:r>
            <a:endParaRPr lang="zh-CN" altLang="en-US" sz="1600" b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02640" y="3239135"/>
            <a:ext cx="6412865" cy="52197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sql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sqlCol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"id"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join 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sqlColAlias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makeUnifiedCall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(cumsum, 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sqlCol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"val"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)),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"cumval"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),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=t).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eval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02640" y="4235450"/>
            <a:ext cx="5778500" cy="52197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sql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sqlCol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"val"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cumsum,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"cumVal"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),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=t,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where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expr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sqlCol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"date"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),==,date)).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eval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02640" y="5505450"/>
            <a:ext cx="8454390" cy="95313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108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cols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=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"val"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+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string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..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108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w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= (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..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 \ 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$ </a:t>
            </a:r>
            <a:r>
              <a:rPr lang="en-US" altLang="zh-CN" sz="1400" b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ANY</a:t>
            </a:r>
            <a:endParaRPr lang="en-US" altLang="zh-CN" sz="1400" b="0">
              <a:solidFill>
                <a:srgbClr val="0000FF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108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slt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= 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sqlColAlias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unifiedExpr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binaryExpr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sqlCol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(cols), w, *), 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take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(+,cols.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size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()-</a:t>
            </a:r>
            <a:r>
              <a:rPr lang="en-US" altLang="zh-CN" sz="1400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)),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"weightedVal"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sql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=[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sqlCol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"*"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), slt],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=t).</a:t>
            </a:r>
            <a:r>
              <a:rPr lang="en-US" altLang="zh-CN" sz="1400" b="1">
                <a:solidFill>
                  <a:srgbClr val="795E26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eval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02640" y="3239135"/>
            <a:ext cx="6783070" cy="52260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02640" y="4235450"/>
            <a:ext cx="6783070" cy="52260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02640" y="5467350"/>
            <a:ext cx="8510905" cy="108521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基于宏变量的元编程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14705" y="1069340"/>
            <a:ext cx="10405745" cy="205295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基于宏变量的元编程方法，能够以更直观的形式编写元代码。在编写 </a:t>
            </a:r>
            <a:r>
              <a:rPr lang="en-US" altLang="zh-CN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select</a:t>
            </a:r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语句时，可以使用“</a:t>
            </a:r>
            <a:r>
              <a:rPr lang="en-US" altLang="zh-CN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_$”</a:t>
            </a:r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符号来动态获取由变量指定的列。</a:t>
            </a:r>
            <a:endParaRPr lang="zh-CN" altLang="en-US" sz="17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endParaRPr lang="zh-CN" altLang="en-US" sz="17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单列宏变量</a:t>
            </a:r>
            <a:r>
              <a:rPr lang="en-US" altLang="zh-CN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1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_$name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表示由 变量</a:t>
            </a:r>
            <a:r>
              <a:rPr lang="en-US" altLang="zh-CN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name </a:t>
            </a:r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指定的一列；多列宏变量</a:t>
            </a:r>
            <a:r>
              <a:rPr lang="en-US" altLang="zh-CN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1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_$$name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表示由变量</a:t>
            </a:r>
            <a:r>
              <a:rPr lang="en-US" altLang="zh-CN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name </a:t>
            </a:r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指定的多列。其中，</a:t>
            </a:r>
            <a:r>
              <a:rPr lang="en-US" altLang="zh-CN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name </a:t>
            </a:r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是 一个外部定义的变量，用于存储列名。</a:t>
            </a:r>
            <a:endParaRPr lang="zh-CN" altLang="en-US" sz="17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42975" y="3552190"/>
            <a:ext cx="6676390" cy="206121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col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"price"</a:t>
            </a:r>
            <a:endParaRPr lang="en-US" altLang="zh-CN" sz="1600" b="0">
              <a:solidFill>
                <a:srgbClr val="A31515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contextByCol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"securityID"</a:t>
            </a:r>
            <a:endParaRPr lang="en-US" altLang="zh-CN" sz="1600" b="0">
              <a:solidFill>
                <a:srgbClr val="A31515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csortCol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"time"</a:t>
            </a:r>
            <a:endParaRPr lang="en-US" altLang="zh-CN" sz="1600" b="0">
              <a:solidFill>
                <a:srgbClr val="A31515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09:00:00</a:t>
            </a:r>
            <a:endParaRPr lang="en-US" altLang="zh-CN" sz="1600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b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15:00:00</a:t>
            </a:r>
            <a:endParaRPr lang="en-US" altLang="zh-CN" sz="1600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600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&lt;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cumsum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(_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$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col)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where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_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$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csortCol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between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a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and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b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context by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_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$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contextByCol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csort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_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$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csortCol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limit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-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&gt;</a:t>
            </a:r>
            <a:endParaRPr lang="en-US" altLang="zh-CN" sz="1600" b="0">
              <a:solidFill>
                <a:srgbClr val="FF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89635" y="3362960"/>
            <a:ext cx="6783070" cy="243967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41586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函数元编程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 VS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宏变量元编程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330960" y="1092835"/>
            <a:ext cx="4021455" cy="36830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l"/>
            <a:r>
              <a:rPr lang="zh-CN" altLang="en-US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计算最小二乘回归的残差</a:t>
            </a:r>
            <a:endParaRPr lang="zh-CN" altLang="en-US" b="0" i="0">
              <a:solidFill>
                <a:srgbClr val="161517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93115" y="1708785"/>
            <a:ext cx="5476875" cy="58356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l"/>
            <a:r>
              <a:rPr lang="zh-CN" altLang="en-US" sz="16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以一个自定义的简单的表，先写出该逻辑的 </a:t>
            </a:r>
            <a:r>
              <a:rPr lang="en-US" altLang="zh-CN" sz="16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 </a:t>
            </a:r>
            <a:r>
              <a:rPr lang="zh-CN" altLang="en-US" sz="16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实现，假设 </a:t>
            </a:r>
            <a:r>
              <a:rPr lang="en-US" altLang="zh-CN" sz="16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y, x1, x2, x3 </a:t>
            </a:r>
            <a:r>
              <a:rPr lang="zh-CN" altLang="en-US" sz="16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都是动态传入的字段：</a:t>
            </a:r>
            <a:endParaRPr lang="zh-CN" altLang="en-US" sz="1600" b="0" i="0">
              <a:solidFill>
                <a:srgbClr val="161517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30288" y="2580005"/>
            <a:ext cx="5099050" cy="2418715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// </a:t>
            </a:r>
            <a:r>
              <a:rPr lang="zh-CN" altLang="en-US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模拟数据脚本</a:t>
            </a:r>
            <a:endParaRPr lang="zh-CN" altLang="en-US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x1 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[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3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5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7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11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16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23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x2 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[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2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8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11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34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56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54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100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x3 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[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8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12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81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223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501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699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521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y 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[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0.1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4.2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5.6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8.8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22.1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35.6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77.2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];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t </a:t>
            </a:r>
            <a:r>
              <a:rPr lang="en-US" altLang="zh-CN" sz="14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table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(y, x1, x2, x3)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>
              <a:lnSpc>
                <a:spcPts val="1650"/>
              </a:lnSpc>
            </a:pP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// </a:t>
            </a:r>
            <a:r>
              <a:rPr lang="zh-CN" altLang="en-US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批计算 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SQL </a:t>
            </a:r>
            <a:r>
              <a:rPr lang="zh-CN" altLang="en-US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脚本示意</a:t>
            </a:r>
            <a:endParaRPr lang="zh-CN" altLang="en-US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select </a:t>
            </a:r>
            <a:endParaRPr lang="en-US" altLang="zh-CN" sz="1400" b="0">
              <a:solidFill>
                <a:srgbClr val="AF00DB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457200">
              <a:lnSpc>
                <a:spcPts val="1650"/>
              </a:lnSpc>
            </a:pPr>
            <a:r>
              <a:rPr lang="en-US" altLang="zh-CN" sz="14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ols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(y, (x1, x2, x3), 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2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).Residual </a:t>
            </a:r>
            <a:r>
              <a:rPr lang="en-US" altLang="zh-CN" sz="14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as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residual 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from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t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89635" y="2407920"/>
            <a:ext cx="5380355" cy="276288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grpSp>
        <p:nvGrpSpPr>
          <p:cNvPr id="7" name="组合 6"/>
          <p:cNvGrpSpPr/>
          <p:nvPr>
            <p:custDataLst>
              <p:tags r:id="rId3"/>
            </p:custDataLst>
          </p:nvPr>
        </p:nvGrpSpPr>
        <p:grpSpPr>
          <a:xfrm>
            <a:off x="923925" y="1090930"/>
            <a:ext cx="302260" cy="306070"/>
            <a:chOff x="763" y="6708"/>
            <a:chExt cx="476" cy="482"/>
          </a:xfrm>
        </p:grpSpPr>
        <p:sp>
          <p:nvSpPr>
            <p:cNvPr id="8" name="椭圆 7"/>
            <p:cNvSpPr/>
            <p:nvPr>
              <p:custDataLst>
                <p:tags r:id="rId4"/>
              </p:custDataLst>
            </p:nvPr>
          </p:nvSpPr>
          <p:spPr>
            <a:xfrm>
              <a:off x="763" y="6708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11" name="Shape"/>
            <p:cNvSpPr/>
            <p:nvPr>
              <p:custDataLst>
                <p:tags r:id="rId5"/>
              </p:custDataLst>
            </p:nvPr>
          </p:nvSpPr>
          <p:spPr>
            <a:xfrm>
              <a:off x="877" y="6866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16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7191693" y="1205548"/>
            <a:ext cx="3955415" cy="2207260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ts val="165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residual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makeCall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(member,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makeCall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(ols,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sqlCol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(y),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makeUnifiedCall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(matrix,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sqlCol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(x)),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),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"Residual"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//output</a:t>
            </a:r>
            <a:r>
              <a:rPr lang="zh-CN" altLang="en-US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：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&lt; member(ols(y, matrix(x1, x2, x3), 1, 2), "Residual") &gt;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select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sqlColAlias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(residual,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"residual"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),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from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t).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eval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950710" y="1092835"/>
            <a:ext cx="4437380" cy="243268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823710" y="666750"/>
            <a:ext cx="2466340" cy="33718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l"/>
            <a:r>
              <a:rPr lang="zh-CN" altLang="en-US" sz="1600" b="1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基于函数的元编程</a:t>
            </a:r>
            <a:endParaRPr lang="zh-CN" altLang="en-US" sz="1600" b="1" i="0">
              <a:solidFill>
                <a:srgbClr val="161517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115175" y="4164013"/>
            <a:ext cx="4108450" cy="2207260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ts val="165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residual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makeCall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(member,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makeCall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(ols,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sqlCol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(y),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makeUnifiedCall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(matrix,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sqlCol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(x)),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),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"Residual"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//output</a:t>
            </a:r>
            <a:r>
              <a:rPr lang="zh-CN" altLang="en-US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：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&lt; member(ols(y, matrix(x1, x2, x3), 1, 2), "Residual") &gt;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select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sqlColAlias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(residual,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"residual"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),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from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t).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eval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950710" y="4053205"/>
            <a:ext cx="4437380" cy="242887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30288" y="5854065"/>
            <a:ext cx="5137785" cy="5143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ts val="1650"/>
              </a:lnSpc>
            </a:pP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y </a:t>
            </a:r>
            <a:r>
              <a:rPr lang="en-US" altLang="zh-CN" sz="140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=</a:t>
            </a:r>
            <a:r>
              <a:rPr lang="en-US" altLang="zh-CN" sz="140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"y"</a:t>
            </a:r>
            <a:endParaRPr lang="en-US" altLang="zh-CN" sz="1400" b="0">
              <a:solidFill>
                <a:srgbClr val="A31515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x </a:t>
            </a:r>
            <a:r>
              <a:rPr lang="en-US" altLang="zh-CN" sz="140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=</a:t>
            </a:r>
            <a:r>
              <a:rPr lang="en-US" altLang="zh-CN" sz="140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`x1`x2`x3</a:t>
            </a:r>
            <a:endParaRPr lang="en-US" altLang="zh-CN" sz="1400">
              <a:solidFill>
                <a:srgbClr val="A31515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823710" y="3624580"/>
            <a:ext cx="2466340" cy="33718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l"/>
            <a:r>
              <a:rPr lang="zh-CN" altLang="en-US" sz="1600" b="1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基于宏变量的元编程</a:t>
            </a:r>
            <a:endParaRPr lang="zh-CN" altLang="en-US" sz="1600" b="1" i="0">
              <a:solidFill>
                <a:srgbClr val="161517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89635" y="5740400"/>
            <a:ext cx="5380355" cy="74104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89635" y="5403215"/>
            <a:ext cx="2466340" cy="33718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l"/>
            <a:r>
              <a:rPr lang="zh-CN" altLang="en-US" sz="1600" b="1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动态变量</a:t>
            </a:r>
            <a:endParaRPr lang="zh-CN" altLang="en-US" sz="1600" b="1" i="0">
              <a:solidFill>
                <a:srgbClr val="161517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43611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函数元编程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 VS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宏变量元编程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330960" y="1094400"/>
            <a:ext cx="5080000" cy="368300"/>
          </a:xfrm>
          <a:prstGeom prst="rect">
            <a:avLst/>
          </a:prstGeom>
        </p:spPr>
        <p:txBody>
          <a:bodyPr>
            <a:spAutoFit/>
          </a:bodyPr>
          <a:p>
            <a:pPr marL="0" indent="0" algn="l"/>
            <a:r>
              <a:rPr lang="zh-CN" altLang="en-US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计算所有列的加权平均和</a:t>
            </a:r>
            <a:endParaRPr lang="zh-CN" altLang="en-US" b="0" i="0">
              <a:solidFill>
                <a:srgbClr val="161517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93115" y="1591945"/>
            <a:ext cx="5476875" cy="33718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l"/>
            <a:r>
              <a:rPr lang="zh-CN" altLang="en-US" sz="16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假设有一个</a:t>
            </a:r>
            <a:r>
              <a:rPr lang="en-US" altLang="zh-CN" sz="16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10 </a:t>
            </a:r>
            <a:r>
              <a:rPr lang="zh-CN" altLang="en-US" sz="16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列的表：</a:t>
            </a:r>
            <a:endParaRPr lang="zh-CN" altLang="en-US" sz="1600" b="0" i="0">
              <a:solidFill>
                <a:srgbClr val="161517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89635" y="2138680"/>
            <a:ext cx="5380355" cy="201422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grpSp>
        <p:nvGrpSpPr>
          <p:cNvPr id="7" name="组合 6"/>
          <p:cNvGrpSpPr/>
          <p:nvPr>
            <p:custDataLst>
              <p:tags r:id="rId3"/>
            </p:custDataLst>
          </p:nvPr>
        </p:nvGrpSpPr>
        <p:grpSpPr>
          <a:xfrm>
            <a:off x="923925" y="1094400"/>
            <a:ext cx="302260" cy="306070"/>
            <a:chOff x="763" y="6708"/>
            <a:chExt cx="476" cy="482"/>
          </a:xfrm>
        </p:grpSpPr>
        <p:sp>
          <p:nvSpPr>
            <p:cNvPr id="8" name="椭圆 7"/>
            <p:cNvSpPr/>
            <p:nvPr>
              <p:custDataLst>
                <p:tags r:id="rId4"/>
              </p:custDataLst>
            </p:nvPr>
          </p:nvSpPr>
          <p:spPr>
            <a:xfrm>
              <a:off x="763" y="6708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11" name="Shape"/>
            <p:cNvSpPr/>
            <p:nvPr>
              <p:custDataLst>
                <p:tags r:id="rId5"/>
              </p:custDataLst>
            </p:nvPr>
          </p:nvSpPr>
          <p:spPr>
            <a:xfrm>
              <a:off x="877" y="6866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16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14" name="矩形 13"/>
          <p:cNvSpPr/>
          <p:nvPr>
            <p:custDataLst>
              <p:tags r:id="rId6"/>
            </p:custDataLst>
          </p:nvPr>
        </p:nvSpPr>
        <p:spPr>
          <a:xfrm>
            <a:off x="6950710" y="1560830"/>
            <a:ext cx="4437380" cy="192532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15" name="文本框 14"/>
          <p:cNvSpPr txBox="1"/>
          <p:nvPr>
            <p:custDataLst>
              <p:tags r:id="rId7"/>
            </p:custDataLst>
          </p:nvPr>
        </p:nvSpPr>
        <p:spPr>
          <a:xfrm>
            <a:off x="6849745" y="1125220"/>
            <a:ext cx="2466340" cy="33718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l"/>
            <a:r>
              <a:rPr lang="zh-CN" altLang="en-US" sz="1600" b="1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基于函数的元编程</a:t>
            </a:r>
            <a:endParaRPr lang="zh-CN" altLang="en-US" sz="1600" b="1" i="0">
              <a:solidFill>
                <a:srgbClr val="161517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7" name="矩形 16"/>
          <p:cNvSpPr/>
          <p:nvPr>
            <p:custDataLst>
              <p:tags r:id="rId8"/>
            </p:custDataLst>
          </p:nvPr>
        </p:nvSpPr>
        <p:spPr>
          <a:xfrm>
            <a:off x="6950710" y="4395470"/>
            <a:ext cx="4437380" cy="167957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19" name="文本框 18"/>
          <p:cNvSpPr txBox="1"/>
          <p:nvPr>
            <p:custDataLst>
              <p:tags r:id="rId9"/>
            </p:custDataLst>
          </p:nvPr>
        </p:nvSpPr>
        <p:spPr>
          <a:xfrm>
            <a:off x="6849110" y="3900805"/>
            <a:ext cx="2466340" cy="33718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 algn="l"/>
            <a:r>
              <a:rPr lang="zh-CN" altLang="en-US" sz="1600" b="1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基于宏变量的元编程</a:t>
            </a:r>
            <a:endParaRPr lang="zh-CN" altLang="en-US" sz="1600" b="1" i="0">
              <a:solidFill>
                <a:srgbClr val="161517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39813" y="2346008"/>
            <a:ext cx="5080000" cy="1599565"/>
          </a:xfrm>
          <a:prstGeom prst="rect">
            <a:avLst/>
          </a:prstGeom>
        </p:spPr>
        <p:txBody>
          <a:bodyPr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</a:t>
            </a:r>
            <a:r>
              <a:rPr lang="zh-CN" altLang="en-US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模拟数据脚本</a:t>
            </a:r>
            <a:endParaRPr lang="zh-CN" altLang="en-US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table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rand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10.0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$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rename!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"val"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+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string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..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</a:t>
            </a:r>
            <a:r>
              <a:rPr lang="zh-CN" altLang="en-US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批计算 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 </a:t>
            </a:r>
            <a:r>
              <a:rPr lang="zh-CN" altLang="en-US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脚本示意（中间省略部分）</a:t>
            </a:r>
            <a:endParaRPr lang="zh-CN" altLang="en-US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select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*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val1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*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0.1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+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val2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*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0.2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+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val3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*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0.3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+ </a:t>
            </a:r>
            <a:r>
              <a:rPr lang="en-US" altLang="zh-CN" sz="1400" b="0">
                <a:solidFill>
                  <a:srgbClr val="CD313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...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+ 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val10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*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1.0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from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89635" y="4506595"/>
            <a:ext cx="5380355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将</a:t>
            </a:r>
            <a:r>
              <a:rPr lang="en-US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val1*0.1 + val2*0.2 + val3*0.3 +...+val10*1.0</a:t>
            </a:r>
            <a:r>
              <a:rPr lang="en-US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拆分为两部分：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objk</a:t>
            </a:r>
            <a:r>
              <a:rPr lang="en-US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 valk</a:t>
            </a:r>
            <a:r>
              <a:rPr lang="en-US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* Wk</a:t>
            </a:r>
            <a:endParaRPr lang="en-US" altLang="zh-CN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 = obj1 + obj2 + … +obj10</a:t>
            </a:r>
            <a:endParaRPr lang="en-US" altLang="zh-CN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4" name="文本框 23"/>
          <p:cNvSpPr txBox="1"/>
          <p:nvPr>
            <p:custDataLst>
              <p:tags r:id="rId10"/>
            </p:custDataLst>
          </p:nvPr>
        </p:nvSpPr>
        <p:spPr>
          <a:xfrm>
            <a:off x="7112000" y="1751330"/>
            <a:ext cx="4276090" cy="1572260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cols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"val"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+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string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..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w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(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..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 \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$ </a:t>
            </a:r>
            <a:r>
              <a:rPr lang="en-US" altLang="zh-CN" sz="1400" b="0">
                <a:solidFill>
                  <a:srgbClr val="0000E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ANY</a:t>
            </a:r>
            <a:endParaRPr lang="en-US" altLang="zh-CN" sz="1400" b="0">
              <a:solidFill>
                <a:srgbClr val="0000EE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slt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sqlColAlias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unifiedExpr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binaryExpr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sqlCol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(cols), w,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*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),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take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+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,cols.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size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-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)),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"weightedVal"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sql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[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sqlCol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"*"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), slt],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t).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eval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5" name="文本框 24"/>
          <p:cNvSpPr txBox="1"/>
          <p:nvPr>
            <p:custDataLst>
              <p:tags r:id="rId11"/>
            </p:custDataLst>
          </p:nvPr>
        </p:nvSpPr>
        <p:spPr>
          <a:xfrm>
            <a:off x="7112000" y="4512310"/>
            <a:ext cx="4276090" cy="116840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cols 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"val"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+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string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..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w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(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..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 \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$ </a:t>
            </a:r>
            <a:r>
              <a:rPr lang="en-US" altLang="zh-CN" sz="1400" b="0">
                <a:solidFill>
                  <a:srgbClr val="0000E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ANY</a:t>
            </a:r>
            <a:endParaRPr lang="en-US" altLang="zh-CN" sz="1400" b="0">
              <a:solidFill>
                <a:srgbClr val="0000EE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endParaRPr lang="en-US" altLang="zh-CN" sz="1400" b="0">
              <a:solidFill>
                <a:srgbClr val="0000EE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&lt;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*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rowSum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(_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$$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cols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*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w)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 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weightedVal 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&gt;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.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eval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基于字段序列生成语句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89635" y="1209675"/>
            <a:ext cx="8952230" cy="829945"/>
          </a:xfrm>
          <a:prstGeom prst="rect">
            <a:avLst/>
          </a:prstGeom>
        </p:spPr>
        <p:txBody>
          <a:bodyPr wrap="square">
            <a:spAutoFit/>
          </a:bodyPr>
          <a:p>
            <a:pPr indent="0" algn="l" fontAlgn="auto">
              <a:lnSpc>
                <a:spcPct val="150000"/>
              </a:lnSpc>
            </a:pPr>
            <a:r>
              <a:rPr lang="zh-CN" altLang="en-US" sz="16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假设有一个 </a:t>
            </a:r>
            <a:r>
              <a:rPr lang="en-US" altLang="zh-CN" sz="16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1002 </a:t>
            </a:r>
            <a:r>
              <a:rPr lang="zh-CN" altLang="en-US" sz="16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列的宽表，列字段为 </a:t>
            </a:r>
            <a:r>
              <a:rPr lang="en-US" altLang="zh-CN" sz="16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sym, date, col000~col999</a:t>
            </a:r>
            <a:r>
              <a:rPr lang="zh-CN" altLang="en-US" sz="16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。如果直接写 </a:t>
            </a:r>
            <a:r>
              <a:rPr lang="en-US" altLang="zh-CN" sz="16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 </a:t>
            </a:r>
            <a:r>
              <a:rPr lang="zh-CN" altLang="en-US" sz="16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脚本取出 </a:t>
            </a:r>
            <a:r>
              <a:rPr lang="en-US" altLang="zh-CN" sz="16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col000~col999 </a:t>
            </a:r>
            <a:r>
              <a:rPr lang="zh-CN" altLang="en-US" sz="16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列，听起来是一个非常冗长的脚本，这种场景就非常适合用元编程去实现：</a:t>
            </a:r>
            <a:endParaRPr lang="zh-CN" altLang="en-US" sz="1600" b="0" i="0">
              <a:solidFill>
                <a:srgbClr val="161517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22375" y="2339023"/>
            <a:ext cx="7454900" cy="609600"/>
          </a:xfrm>
          <a:prstGeom prst="rect">
            <a:avLst/>
          </a:prstGeom>
        </p:spPr>
        <p:txBody>
          <a:bodyPr wrap="square">
            <a:no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cols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"col"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+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lpad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string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0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..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999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), 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3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"0"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&lt; 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select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_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$$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cols 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from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t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&gt;</a:t>
            </a: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.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eval</a:t>
            </a: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()</a:t>
            </a:r>
            <a:endParaRPr lang="zh-CN" altLang="en-US" sz="1600" b="0">
              <a:solidFill>
                <a:srgbClr val="FF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96315" y="2281238"/>
            <a:ext cx="7907020" cy="72517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89635" y="3709035"/>
            <a:ext cx="9201785" cy="460375"/>
          </a:xfrm>
          <a:prstGeom prst="rect">
            <a:avLst/>
          </a:prstGeom>
        </p:spPr>
        <p:txBody>
          <a:bodyPr wrap="square">
            <a:spAutoFit/>
          </a:bodyPr>
          <a:p>
            <a:pPr mar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16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为了进一步简化这个场景，DolphinDB 支持了字段序列（Column Series）的功能，符号为（…）</a:t>
            </a:r>
            <a:endParaRPr lang="zh-CN" altLang="en-US" sz="1600" b="0" i="0">
              <a:solidFill>
                <a:srgbClr val="161517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96315" y="4340225"/>
            <a:ext cx="7907020" cy="76835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222375" y="4467225"/>
            <a:ext cx="7454900" cy="514350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select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col000</a:t>
            </a:r>
            <a:r>
              <a:rPr lang="en-US" altLang="zh-CN" sz="1600" b="0">
                <a:solidFill>
                  <a:srgbClr val="CD3131"/>
                </a:solidFill>
                <a:latin typeface="MyFont" panose="02010609030101010101" charset="-122"/>
                <a:ea typeface="MyFont" panose="02010609030101010101" charset="-122"/>
              </a:rPr>
              <a:t>...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col999 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from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t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select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fixedLengthArrayVector</a:t>
            </a:r>
            <a:r>
              <a:rPr lang="en-US" altLang="zh-CN" sz="16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(ask1</a:t>
            </a:r>
            <a:r>
              <a:rPr lang="en-US" altLang="zh-CN" sz="1600">
                <a:solidFill>
                  <a:srgbClr val="CD3131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...</a:t>
            </a:r>
            <a:r>
              <a:rPr lang="en-US" altLang="zh-CN" sz="16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ask10) </a:t>
            </a:r>
            <a:r>
              <a:rPr lang="en-US" altLang="zh-CN" sz="160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as</a:t>
            </a:r>
            <a:r>
              <a:rPr lang="en-US" altLang="zh-CN" sz="16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 askArray </a:t>
            </a:r>
            <a:r>
              <a:rPr lang="en-US" altLang="zh-CN" sz="160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from</a:t>
            </a:r>
            <a:r>
              <a:rPr lang="en-US" altLang="zh-CN" sz="16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 t</a:t>
            </a:r>
            <a:endParaRPr lang="en-US" altLang="zh-CN" sz="1600" b="0">
              <a:solidFill>
                <a:srgbClr val="FF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89635" y="5571173"/>
            <a:ext cx="5080000" cy="337185"/>
          </a:xfrm>
          <a:prstGeom prst="rect">
            <a:avLst/>
          </a:prstGeom>
        </p:spPr>
        <p:txBody>
          <a:bodyPr>
            <a:spAutoFit/>
          </a:bodyPr>
          <a:p>
            <a:pPr marL="0" indent="0" algn="l"/>
            <a:r>
              <a:rPr lang="zh-CN" altLang="en-US" sz="16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字段序列非常适合应用在多个相似列计算的场景。</a:t>
            </a:r>
            <a:endParaRPr lang="en-US" altLang="zh-CN" sz="1600" b="0" i="0">
              <a:solidFill>
                <a:srgbClr val="161517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其他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 SQL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语句的元编程实现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3" name="图片 2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89635" y="941705"/>
            <a:ext cx="10020300" cy="829945"/>
          </a:xfrm>
          <a:prstGeom prst="rect">
            <a:avLst/>
          </a:prstGeom>
        </p:spPr>
        <p:txBody>
          <a:bodyPr wrap="square">
            <a:spAutoFit/>
          </a:bodyPr>
          <a:p>
            <a:pPr indent="0" algn="l" fontAlgn="auto">
              <a:lnSpc>
                <a:spcPct val="150000"/>
              </a:lnSpc>
            </a:pPr>
            <a:r>
              <a:rPr lang="zh-CN" altLang="en-US" sz="16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基于宏变量的元编程、</a:t>
            </a:r>
            <a:r>
              <a:rPr lang="zh-CN" altLang="en-US" sz="160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字段序列以及函数元编程中的</a:t>
            </a:r>
            <a:r>
              <a:rPr lang="en-US" altLang="zh-CN" sz="160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sql </a:t>
            </a:r>
            <a:r>
              <a:rPr lang="zh-CN" altLang="en-US" sz="160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方式</a:t>
            </a:r>
            <a:r>
              <a:rPr lang="zh-CN" altLang="en-US" sz="16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只适用于</a:t>
            </a:r>
            <a:r>
              <a:rPr lang="en-US" altLang="zh-CN" sz="16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select </a:t>
            </a:r>
            <a:r>
              <a:rPr lang="zh-CN" altLang="en-US" sz="16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语句。</a:t>
            </a:r>
            <a:endParaRPr lang="zh-CN" altLang="en-US" sz="1600" b="0" i="0">
              <a:solidFill>
                <a:srgbClr val="161517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algn="l" fontAlgn="auto">
              <a:lnSpc>
                <a:spcPct val="150000"/>
              </a:lnSpc>
            </a:pPr>
            <a:r>
              <a:rPr lang="zh-CN" altLang="en-US" sz="16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对于</a:t>
            </a:r>
            <a:r>
              <a:rPr lang="en-US" altLang="zh-CN" sz="16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update </a:t>
            </a:r>
            <a:r>
              <a:rPr lang="zh-CN" altLang="en-US" sz="16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和</a:t>
            </a:r>
            <a:r>
              <a:rPr lang="en-US" altLang="zh-CN" sz="16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delete </a:t>
            </a:r>
            <a:r>
              <a:rPr lang="zh-CN" altLang="en-US" sz="16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语句需要使用对应的元编程函数</a:t>
            </a:r>
            <a:r>
              <a:rPr lang="en-US" altLang="zh-CN" sz="16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sqlUpate </a:t>
            </a:r>
            <a:r>
              <a:rPr lang="zh-CN" altLang="en-US" sz="16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和</a:t>
            </a:r>
            <a:r>
              <a:rPr lang="en-US" altLang="zh-CN" sz="16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sqlDelete</a:t>
            </a:r>
            <a:r>
              <a:rPr lang="zh-CN" altLang="en-US" sz="1600" b="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：</a:t>
            </a:r>
            <a:endParaRPr lang="zh-CN" altLang="en-US" sz="1600" b="0" i="0">
              <a:solidFill>
                <a:srgbClr val="161517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9635" y="1864360"/>
            <a:ext cx="7778115" cy="87566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例：对于表</a:t>
            </a:r>
            <a:r>
              <a:rPr lang="en-US" altLang="zh-CN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t1</a:t>
            </a:r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，使用</a:t>
            </a:r>
            <a:r>
              <a:rPr lang="en-US" altLang="zh-CN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sqlUpdate </a:t>
            </a:r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函数新增一列</a:t>
            </a:r>
            <a:r>
              <a:rPr lang="en-US" altLang="zh-CN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vwap</a:t>
            </a:r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，用于保存各个</a:t>
            </a:r>
            <a:r>
              <a:rPr lang="en-US" altLang="zh-CN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symbol </a:t>
            </a:r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对应的成交量加权平均价格。成交量记录在</a:t>
            </a:r>
            <a:r>
              <a:rPr lang="en-US" altLang="zh-CN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t2 </a:t>
            </a:r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表。</a:t>
            </a:r>
            <a:endParaRPr lang="zh-CN" altLang="en-US" sz="17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119505" y="3043555"/>
            <a:ext cx="7548245" cy="82994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sqlUpdate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(table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t1, updates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=&lt;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wavg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(price, volume) 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vwap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&gt;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from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=&lt;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lj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(t1, t2, 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`symbol`date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&gt;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, contextBy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sqlCol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`symbol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)).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eval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() 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82345" y="2832735"/>
            <a:ext cx="7546340" cy="171386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136015" y="3780155"/>
            <a:ext cx="732282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60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等价于: update t set vwap = wavg(price, volume) from lj(t1,t2,["symbol","date"]) context by symbol</a:t>
            </a:r>
            <a:endParaRPr lang="en-US" altLang="zh-CN" sz="160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89635" y="4689158"/>
            <a:ext cx="5080000" cy="352425"/>
          </a:xfrm>
          <a:prstGeom prst="rect">
            <a:avLst/>
          </a:prstGeom>
        </p:spPr>
        <p:txBody>
          <a:bodyPr>
            <a:spAutoFit/>
          </a:bodyPr>
          <a:p>
            <a:pPr marL="0" indent="0"/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例：通过</a:t>
            </a:r>
            <a:r>
              <a:rPr lang="en-US" altLang="zh-CN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sqlDelete </a:t>
            </a:r>
            <a:r>
              <a:rPr lang="zh-CN" altLang="en-US" sz="17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函数删除满足指定条件的记录</a:t>
            </a:r>
            <a:endParaRPr lang="zh-CN" altLang="en-US" sz="17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82345" y="5184775"/>
            <a:ext cx="7546340" cy="104140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136015" y="5306695"/>
            <a:ext cx="7200265" cy="760730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ts val="1650"/>
              </a:lnSpc>
            </a:pP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sqlDelete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(t2,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&lt;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symbol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`B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&gt;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).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eval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</a:t>
            </a:r>
            <a:r>
              <a:rPr lang="en-US" altLang="zh-CN" sz="160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等价于: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delete from t200502d8e9f7f0000 where symbol == "B" </a:t>
            </a:r>
            <a:endParaRPr lang="en-US" altLang="zh-CN" sz="1600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18103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  <a:sym typeface="+mn-ea"/>
              </a:rPr>
              <a:t>04</a:t>
            </a:r>
            <a:endParaRPr lang="en-US" altLang="zh-CN" sz="4400" i="1" u="sng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02205" y="3246120"/>
            <a:ext cx="70300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5400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</a:rPr>
              <a:t>SQL </a:t>
            </a:r>
            <a:r>
              <a:rPr lang="zh-CN" altLang="en-US" sz="5400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</a:rPr>
              <a:t>引擎</a:t>
            </a:r>
            <a:endParaRPr lang="zh-CN" altLang="en-US" sz="5400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SQL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的执行顺序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75335" y="2408555"/>
            <a:ext cx="4064000" cy="31381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 fontAlgn="auto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/>
              <a:t>from</a:t>
            </a:r>
            <a:endParaRPr lang="en-US" altLang="zh-CN"/>
          </a:p>
          <a:p>
            <a:pPr marL="285750" indent="-285750" fontAlgn="auto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/>
              <a:t>on</a:t>
            </a:r>
            <a:endParaRPr lang="en-US" altLang="zh-CN"/>
          </a:p>
          <a:p>
            <a:pPr marL="285750" indent="-285750" fontAlgn="auto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/>
              <a:t>where</a:t>
            </a:r>
            <a:endParaRPr lang="en-US" altLang="zh-CN"/>
          </a:p>
          <a:p>
            <a:pPr marL="285750" indent="-285750" fontAlgn="auto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/>
              <a:t>group by /  context by / pivot by</a:t>
            </a:r>
            <a:endParaRPr lang="en-US" altLang="zh-CN"/>
          </a:p>
          <a:p>
            <a:pPr marL="285750" indent="-285750" fontAlgn="auto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/>
              <a:t>csort </a:t>
            </a:r>
            <a:endParaRPr lang="en-US" altLang="zh-CN"/>
          </a:p>
          <a:p>
            <a:pPr marL="285750" indent="-285750" fontAlgn="auto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/>
              <a:t>having </a:t>
            </a:r>
            <a:endParaRPr lang="en-US" altLang="zh-CN"/>
          </a:p>
          <a:p>
            <a:pPr marL="285750" indent="-285750" fontAlgn="auto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/>
              <a:t>select </a:t>
            </a:r>
            <a:endParaRPr lang="en-US" altLang="zh-CN"/>
          </a:p>
          <a:p>
            <a:pPr marL="285750" indent="-285750" fontAlgn="auto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/>
              <a:t>distinct </a:t>
            </a:r>
            <a:endParaRPr lang="en-US" altLang="zh-CN"/>
          </a:p>
          <a:p>
            <a:pPr marL="285750" indent="-285750" fontAlgn="auto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/>
              <a:t>limit / top</a:t>
            </a:r>
            <a:endParaRPr lang="en-US" altLang="zh-CN"/>
          </a:p>
          <a:p>
            <a:pPr marL="285750" indent="-285750" fontAlgn="auto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/>
              <a:t>order by</a:t>
            </a:r>
            <a:endParaRPr lang="en-US" altLang="zh-CN"/>
          </a:p>
          <a:p>
            <a:pPr marL="285750" indent="-285750" fontAlgn="auto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/>
              <a:t>limit / top </a:t>
            </a:r>
            <a:endParaRPr lang="en-US" altLang="zh-CN"/>
          </a:p>
        </p:txBody>
      </p:sp>
      <p:sp>
        <p:nvSpPr>
          <p:cNvPr id="4" name="文本框 3"/>
          <p:cNvSpPr txBox="1"/>
          <p:nvPr/>
        </p:nvSpPr>
        <p:spPr>
          <a:xfrm>
            <a:off x="5321935" y="764540"/>
            <a:ext cx="6044565" cy="452310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 b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在使用</a:t>
            </a:r>
            <a:r>
              <a:rPr lang="en-US" altLang="zh-CN" sz="1600" b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context by </a:t>
            </a:r>
            <a:r>
              <a:rPr lang="zh-CN" altLang="en-US" sz="1600" b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子句进行分组计算时，为了确保组内数据的排序，通常会与</a:t>
            </a:r>
            <a:r>
              <a:rPr lang="en-US" altLang="zh-CN" sz="1600" b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csort </a:t>
            </a:r>
            <a:r>
              <a:rPr lang="zh-CN" altLang="en-US" sz="1600" b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子句结合使用。</a:t>
            </a:r>
            <a:endParaRPr lang="zh-CN" altLang="en-US" sz="1600" b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endParaRPr lang="zh-CN" altLang="en-US" sz="1600" b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endParaRPr lang="zh-CN" altLang="en-US" sz="1600" b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endParaRPr lang="zh-CN" altLang="en-US" sz="1600" b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1600" b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这种组合的具体执行顺序如下：</a:t>
            </a:r>
            <a:endParaRPr lang="zh-CN" altLang="en-US" sz="1600" b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342900" indent="-3429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根据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context by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子句指定的列对数据进行分组。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342900" indent="-3429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对每个分组内的数据，按照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csort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子句中指定的列进行排序。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342900" indent="-3429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执行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select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语句进行计算操作，以得到最终结果。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342900" indent="-3429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41010" y="1825625"/>
            <a:ext cx="5080000" cy="514350"/>
          </a:xfrm>
          <a:prstGeom prst="rect">
            <a:avLst/>
          </a:prstGeom>
        </p:spPr>
        <p:txBody>
          <a:bodyPr>
            <a:spAutoFit/>
          </a:bodyPr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timestamp, sym,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deltas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(cumQty)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qty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t1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context by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sym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csort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timestamp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422900" y="1743075"/>
            <a:ext cx="5654675" cy="67373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321935" y="4343400"/>
            <a:ext cx="5755640" cy="82994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如果同时指定了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limit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子句，则将会在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csort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排序后，先筛选每个组内指定条目的数据， 再进行计算。</a:t>
            </a:r>
            <a:endParaRPr lang="en-US" altLang="zh-CN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422900" y="5363845"/>
            <a:ext cx="5654675" cy="76200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541010" y="5454015"/>
            <a:ext cx="5417820" cy="58356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timestamp, sym,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deltas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(cumQty)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qty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t1 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context by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sym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csort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timestamp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limit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</a:t>
            </a:r>
            <a:endParaRPr lang="en-US" altLang="zh-CN" sz="1600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85470" y="909955"/>
            <a:ext cx="4063365" cy="119888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在编写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SQL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语句时，需要注意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SQL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的执行顺序，以确保能写出正确的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语句，并得到预期的结果：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18103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  <a:sym typeface="+mn-ea"/>
              </a:rPr>
              <a:t>01</a:t>
            </a:r>
            <a:endParaRPr lang="en-US" altLang="zh-CN" sz="4400" i="1" u="sng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02205" y="3246120"/>
            <a:ext cx="70300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5400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</a:rPr>
              <a:t>概述</a:t>
            </a:r>
            <a:endParaRPr lang="zh-CN" sz="5400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分布式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 SQL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459740" y="842010"/>
            <a:ext cx="10603865" cy="39027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0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当在一个协调节点发起对分布式表进行查询时，</a:t>
            </a:r>
            <a:r>
              <a:rPr lang="zh-CN" altLang="en-US" sz="1600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系统内部会经历：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map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：根据查询涉及到分区，将查询语句和函数通过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RPC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序列化到对应的节点。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merge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：将各个节点的子任务结果汇总到协调节点。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reduce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：对合并后的查询结果进行进一步处理。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map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到各个节点上的查询会进一步下沉到各个分区，在个分区内进行并行计算，提升计算速度。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sz="12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1600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支持分布式查询的表</a:t>
            </a:r>
            <a:r>
              <a:rPr lang="en-US" altLang="zh-CN" sz="1600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 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DFS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表、分布式共享内存表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  <a:buClrTx/>
              <a:buSzTx/>
              <a:buFont typeface="Wingdings" panose="05000000000000000000" charset="0"/>
              <a:buNone/>
            </a:pPr>
            <a:r>
              <a:rPr lang="en-US" altLang="zh-CN" sz="1600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sqlDS(&lt;sql&gt;)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查看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SQL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涉及的相关分区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412803" y="3430136"/>
            <a:ext cx="6408164" cy="3088851"/>
            <a:chOff x="3365" y="3231"/>
            <a:chExt cx="12507" cy="6028"/>
          </a:xfrm>
        </p:grpSpPr>
        <p:cxnSp>
          <p:nvCxnSpPr>
            <p:cNvPr id="14" name="直接箭头连接符 13"/>
            <p:cNvCxnSpPr/>
            <p:nvPr>
              <p:custDataLst>
                <p:tags r:id="rId3"/>
              </p:custDataLst>
            </p:nvPr>
          </p:nvCxnSpPr>
          <p:spPr>
            <a:xfrm flipV="1">
              <a:off x="3506" y="8376"/>
              <a:ext cx="12366" cy="29"/>
            </a:xfrm>
            <a:prstGeom prst="straightConnector1">
              <a:avLst/>
            </a:prstGeom>
            <a:solidFill>
              <a:schemeClr val="accent1">
                <a:lumMod val="60000"/>
                <a:lumOff val="40000"/>
              </a:schemeClr>
            </a:solidFill>
            <a:ln w="57150">
              <a:solidFill>
                <a:srgbClr val="BEBEBE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圆角矩形 14"/>
            <p:cNvSpPr/>
            <p:nvPr>
              <p:custDataLst>
                <p:tags r:id="rId4"/>
              </p:custDataLst>
            </p:nvPr>
          </p:nvSpPr>
          <p:spPr>
            <a:xfrm>
              <a:off x="3534" y="5350"/>
              <a:ext cx="1134" cy="709"/>
            </a:xfrm>
            <a:prstGeom prst="roundRect">
              <a:avLst/>
            </a:prstGeom>
            <a:solidFill>
              <a:schemeClr val="tx2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SQL</a:t>
              </a:r>
              <a:endParaRPr lang="en-US" altLang="zh-CN" sz="140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4669" y="4185"/>
              <a:ext cx="2606" cy="3260"/>
              <a:chOff x="4667" y="4124"/>
              <a:chExt cx="2606" cy="3260"/>
            </a:xfrm>
            <a:solidFill>
              <a:schemeClr val="tx2">
                <a:lumMod val="50000"/>
                <a:lumOff val="50000"/>
              </a:schemeClr>
            </a:solidFill>
          </p:grpSpPr>
          <p:sp>
            <p:nvSpPr>
              <p:cNvPr id="16" name="圆角矩形 15"/>
              <p:cNvSpPr/>
              <p:nvPr>
                <p:custDataLst>
                  <p:tags r:id="rId5"/>
                </p:custDataLst>
              </p:nvPr>
            </p:nvSpPr>
            <p:spPr>
              <a:xfrm>
                <a:off x="5841" y="4124"/>
                <a:ext cx="1432" cy="709"/>
              </a:xfrm>
              <a:prstGeom prst="round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r>
                  <a:rPr lang="en-US" altLang="zh-CN" sz="1000">
                    <a:solidFill>
                      <a:schemeClr val="bg1"/>
                    </a:solidFill>
                    <a:latin typeface="阿里巴巴普惠体 3.0 55 Regular" panose="00020600040101010101" charset="-122"/>
                    <a:ea typeface="阿里巴巴普惠体 3.0 55 Regular" panose="00020600040101010101" charset="-122"/>
                  </a:rPr>
                  <a:t>chunk1</a:t>
                </a:r>
                <a:endParaRPr lang="en-US" altLang="zh-CN" sz="1000"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cxnSp>
            <p:nvCxnSpPr>
              <p:cNvPr id="32" name="直接箭头连接符 31"/>
              <p:cNvCxnSpPr/>
              <p:nvPr>
                <p:custDataLst>
                  <p:tags r:id="rId6"/>
                </p:custDataLst>
              </p:nvPr>
            </p:nvCxnSpPr>
            <p:spPr>
              <a:xfrm flipV="1">
                <a:off x="4792" y="4550"/>
                <a:ext cx="980" cy="739"/>
              </a:xfrm>
              <a:prstGeom prst="straightConnector1">
                <a:avLst/>
              </a:prstGeom>
              <a:grpFill/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箭头连接符 16"/>
              <p:cNvCxnSpPr>
                <a:stCxn id="15" idx="3"/>
                <a:endCxn id="24" idx="1"/>
              </p:cNvCxnSpPr>
              <p:nvPr>
                <p:custDataLst>
                  <p:tags r:id="rId7"/>
                </p:custDataLst>
              </p:nvPr>
            </p:nvCxnSpPr>
            <p:spPr>
              <a:xfrm>
                <a:off x="4667" y="5644"/>
                <a:ext cx="1176" cy="30"/>
              </a:xfrm>
              <a:prstGeom prst="straightConnector1">
                <a:avLst/>
              </a:prstGeom>
              <a:grpFill/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箭头连接符 19"/>
              <p:cNvCxnSpPr/>
              <p:nvPr>
                <p:custDataLst>
                  <p:tags r:id="rId8"/>
                </p:custDataLst>
              </p:nvPr>
            </p:nvCxnSpPr>
            <p:spPr>
              <a:xfrm>
                <a:off x="4780" y="6028"/>
                <a:ext cx="992" cy="1356"/>
              </a:xfrm>
              <a:prstGeom prst="straightConnector1">
                <a:avLst/>
              </a:prstGeom>
              <a:grpFill/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文本框 34"/>
            <p:cNvSpPr txBox="1"/>
            <p:nvPr>
              <p:custDataLst>
                <p:tags r:id="rId9"/>
              </p:custDataLst>
            </p:nvPr>
          </p:nvSpPr>
          <p:spPr>
            <a:xfrm>
              <a:off x="3365" y="3231"/>
              <a:ext cx="11822" cy="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1400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parse              map                              merge                                  reduce</a:t>
              </a:r>
              <a:endParaRPr lang="en-US" altLang="zh-CN" sz="14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22" name="圆角矩形 21"/>
            <p:cNvSpPr/>
            <p:nvPr>
              <p:custDataLst>
                <p:tags r:id="rId10"/>
              </p:custDataLst>
            </p:nvPr>
          </p:nvSpPr>
          <p:spPr>
            <a:xfrm>
              <a:off x="13715" y="5350"/>
              <a:ext cx="1632" cy="922"/>
            </a:xfrm>
            <a:prstGeom prst="roundRect">
              <a:avLst/>
            </a:prstGeom>
            <a:solidFill>
              <a:schemeClr val="tx2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400"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final result</a:t>
              </a:r>
              <a:endParaRPr lang="en-US" altLang="zh-CN" sz="140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cxnSp>
          <p:nvCxnSpPr>
            <p:cNvPr id="38" name="直接箭头连接符 37"/>
            <p:cNvCxnSpPr>
              <a:stCxn id="41" idx="3"/>
              <a:endCxn id="22" idx="1"/>
            </p:cNvCxnSpPr>
            <p:nvPr>
              <p:custDataLst>
                <p:tags r:id="rId11"/>
              </p:custDataLst>
            </p:nvPr>
          </p:nvCxnSpPr>
          <p:spPr>
            <a:xfrm flipV="1">
              <a:off x="11407" y="5811"/>
              <a:ext cx="2309" cy="37"/>
            </a:xfrm>
            <a:prstGeom prst="straightConnector1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文本框 39"/>
            <p:cNvSpPr txBox="1"/>
            <p:nvPr>
              <p:custDataLst>
                <p:tags r:id="rId12"/>
              </p:custDataLst>
            </p:nvPr>
          </p:nvSpPr>
          <p:spPr>
            <a:xfrm>
              <a:off x="9034" y="8660"/>
              <a:ext cx="1888" cy="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1400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时间轴</a:t>
              </a:r>
              <a:endParaRPr lang="zh-CN" altLang="en-US" sz="14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24" name="圆角矩形 23"/>
            <p:cNvSpPr/>
            <p:nvPr>
              <p:custDataLst>
                <p:tags r:id="rId13"/>
              </p:custDataLst>
            </p:nvPr>
          </p:nvSpPr>
          <p:spPr>
            <a:xfrm>
              <a:off x="5844" y="5380"/>
              <a:ext cx="1432" cy="709"/>
            </a:xfrm>
            <a:prstGeom prst="roundRect">
              <a:avLst/>
            </a:prstGeom>
            <a:solidFill>
              <a:schemeClr val="tx2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000"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chunk2</a:t>
              </a:r>
              <a:endParaRPr lang="en-US" altLang="zh-CN" sz="100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26" name="圆角矩形 25"/>
            <p:cNvSpPr/>
            <p:nvPr>
              <p:custDataLst>
                <p:tags r:id="rId14"/>
              </p:custDataLst>
            </p:nvPr>
          </p:nvSpPr>
          <p:spPr>
            <a:xfrm>
              <a:off x="5844" y="7147"/>
              <a:ext cx="1432" cy="709"/>
            </a:xfrm>
            <a:prstGeom prst="roundRect">
              <a:avLst/>
            </a:prstGeom>
            <a:solidFill>
              <a:schemeClr val="tx2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 sz="1000"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chunkN</a:t>
              </a:r>
              <a:endParaRPr lang="en-US" altLang="zh-CN" sz="100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8602" y="4194"/>
              <a:ext cx="3357" cy="3094"/>
              <a:chOff x="8602" y="4194"/>
              <a:chExt cx="3357" cy="3094"/>
            </a:xfrm>
            <a:solidFill>
              <a:schemeClr val="tx2">
                <a:lumMod val="50000"/>
                <a:lumOff val="50000"/>
              </a:schemeClr>
            </a:solidFill>
          </p:grpSpPr>
          <p:sp>
            <p:nvSpPr>
              <p:cNvPr id="30" name="圆角矩形 29"/>
              <p:cNvSpPr/>
              <p:nvPr>
                <p:custDataLst>
                  <p:tags r:id="rId15"/>
                </p:custDataLst>
              </p:nvPr>
            </p:nvSpPr>
            <p:spPr>
              <a:xfrm>
                <a:off x="8602" y="4194"/>
                <a:ext cx="2320" cy="1405"/>
              </a:xfrm>
              <a:prstGeom prst="round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r>
                  <a:rPr lang="en-US" altLang="zh-CN" sz="1400">
                    <a:solidFill>
                      <a:schemeClr val="bg1"/>
                    </a:solidFill>
                    <a:latin typeface="阿里巴巴普惠体 3.0 55 Regular" panose="00020600040101010101" charset="-122"/>
                    <a:ea typeface="阿里巴巴普惠体 3.0 55 Regular" panose="00020600040101010101" charset="-122"/>
                  </a:rPr>
                  <a:t>task group1</a:t>
                </a:r>
                <a:endParaRPr lang="en-US" altLang="zh-CN" sz="1400"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41" name="圆角矩形 40"/>
              <p:cNvSpPr/>
              <p:nvPr>
                <p:custDataLst>
                  <p:tags r:id="rId16"/>
                </p:custDataLst>
              </p:nvPr>
            </p:nvSpPr>
            <p:spPr>
              <a:xfrm>
                <a:off x="9086" y="5145"/>
                <a:ext cx="2320" cy="1405"/>
              </a:xfrm>
              <a:prstGeom prst="round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r>
                  <a:rPr lang="en-US" altLang="zh-CN" sz="1400">
                    <a:solidFill>
                      <a:schemeClr val="bg1"/>
                    </a:solidFill>
                    <a:latin typeface="阿里巴巴普惠体 3.0 55 Regular" panose="00020600040101010101" charset="-122"/>
                    <a:ea typeface="阿里巴巴普惠体 3.0 55 Regular" panose="00020600040101010101" charset="-122"/>
                  </a:rPr>
                  <a:t>task group2</a:t>
                </a:r>
                <a:endParaRPr lang="en-US" altLang="zh-CN" sz="1400"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42" name="圆角矩形 41"/>
              <p:cNvSpPr/>
              <p:nvPr>
                <p:custDataLst>
                  <p:tags r:id="rId17"/>
                </p:custDataLst>
              </p:nvPr>
            </p:nvSpPr>
            <p:spPr>
              <a:xfrm>
                <a:off x="9639" y="6124"/>
                <a:ext cx="2320" cy="1164"/>
              </a:xfrm>
              <a:prstGeom prst="round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r>
                  <a:rPr lang="en-US" altLang="zh-CN" sz="1400">
                    <a:solidFill>
                      <a:schemeClr val="bg1"/>
                    </a:solidFill>
                    <a:latin typeface="阿里巴巴普惠体 3.0 55 Regular" panose="00020600040101010101" charset="-122"/>
                    <a:ea typeface="阿里巴巴普惠体 3.0 55 Regular" panose="00020600040101010101" charset="-122"/>
                  </a:rPr>
                  <a:t>task groupK</a:t>
                </a:r>
                <a:endParaRPr lang="en-US" altLang="zh-CN" sz="1400"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  <p:sp>
          <p:nvSpPr>
            <p:cNvPr id="43" name="右大括号 42"/>
            <p:cNvSpPr/>
            <p:nvPr>
              <p:custDataLst>
                <p:tags r:id="rId18"/>
              </p:custDataLst>
            </p:nvPr>
          </p:nvSpPr>
          <p:spPr>
            <a:xfrm>
              <a:off x="7503" y="4452"/>
              <a:ext cx="823" cy="3051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 sz="14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671195" y="3966845"/>
            <a:ext cx="4393565" cy="22453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/>
            <a:r>
              <a:rPr lang="en-US" sz="140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select</a:t>
            </a:r>
            <a:endParaRPr lang="en-US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/>
            <a:r>
              <a:rPr lang="en-US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  securityID, min(price) </a:t>
            </a:r>
            <a:r>
              <a:rPr lang="en-US" sz="140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as</a:t>
            </a:r>
            <a:r>
              <a:rPr lang="en-US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 LowPx, max(price) </a:t>
            </a:r>
            <a:r>
              <a:rPr lang="en-US" sz="140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as</a:t>
            </a:r>
            <a:r>
              <a:rPr lang="en-US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 HighPx, sum(tradeQty) </a:t>
            </a:r>
            <a:r>
              <a:rPr lang="en-US" sz="140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as</a:t>
            </a:r>
            <a:r>
              <a:rPr lang="en-US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 vol</a:t>
            </a:r>
            <a:endParaRPr lang="en-US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/>
            <a:r>
              <a:rPr lang="en-US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  , first(price) </a:t>
            </a:r>
            <a:r>
              <a:rPr lang="en-US" sz="140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as</a:t>
            </a:r>
            <a:r>
              <a:rPr lang="en-US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 OpenPx, last(price) </a:t>
            </a:r>
            <a:r>
              <a:rPr lang="en-US" sz="140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as</a:t>
            </a:r>
            <a:r>
              <a:rPr lang="en-US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 LastPx, sum(tradeQty * price) </a:t>
            </a:r>
            <a:r>
              <a:rPr lang="en-US" sz="140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as</a:t>
            </a:r>
            <a:r>
              <a:rPr lang="en-US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 val</a:t>
            </a:r>
            <a:endParaRPr lang="en-US" sz="1400" b="0">
              <a:solidFill>
                <a:srgbClr val="0000FF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/>
            <a:r>
              <a:rPr lang="en-US" sz="140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from</a:t>
            </a:r>
            <a:r>
              <a:rPr lang="en-US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 trade</a:t>
            </a:r>
            <a:endParaRPr lang="en-US" sz="1400" b="0">
              <a:solidFill>
                <a:srgbClr val="0000FF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/>
            <a:r>
              <a:rPr lang="en-US" sz="140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where</a:t>
            </a:r>
            <a:r>
              <a:rPr lang="en-US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 execType=</a:t>
            </a:r>
            <a:r>
              <a:rPr lang="en-US" sz="140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"F"</a:t>
            </a:r>
            <a:r>
              <a:rPr lang="en-US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 </a:t>
            </a:r>
            <a:endParaRPr lang="en-US" sz="1400" b="0">
              <a:solidFill>
                <a:srgbClr val="0000FF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/>
            <a:r>
              <a:rPr lang="en-US" sz="140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group by</a:t>
            </a:r>
            <a:r>
              <a:rPr lang="en-US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 tradedate,securityID,minute(tradetime) </a:t>
            </a:r>
            <a:r>
              <a:rPr lang="en-US" sz="140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as</a:t>
            </a:r>
            <a:r>
              <a:rPr lang="en-US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 minute</a:t>
            </a:r>
            <a:endParaRPr lang="en-US" sz="1400" b="0">
              <a:solidFill>
                <a:srgbClr val="0000FF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/>
            <a:r>
              <a:rPr lang="en-US" sz="140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order by</a:t>
            </a:r>
            <a:r>
              <a:rPr lang="en-US" sz="14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 tradedate,securityID, minute</a:t>
            </a:r>
            <a:endParaRPr lang="en-US" altLang="en-US" sz="140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21335" y="3966845"/>
            <a:ext cx="4692650" cy="224536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19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 SQL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执行计划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85190" y="1282700"/>
            <a:ext cx="8097520" cy="8305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通过在 select / exec 关键字后添加 [HINT_EXPLAIN] 来显示 SQL 语句的执行过程，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执行计划返回一个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json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对象，包含了执行各个阶段的相关信息和耗时。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902335" y="3046730"/>
            <a:ext cx="808799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注：</a:t>
            </a:r>
            <a:r>
              <a: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[HINT_EXPLAIN]</a:t>
            </a:r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支持分区表查询和非分区表查询，对于分区表查询，执行计划会体现 map-reduce 的过程。</a:t>
            </a:r>
            <a:r>
              <a: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暂不支持</a:t>
            </a:r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update </a:t>
            </a:r>
            <a:r>
              <a: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和</a:t>
            </a:r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delete </a:t>
            </a:r>
            <a:r>
              <a: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语句。</a:t>
            </a:r>
            <a:endParaRPr lang="zh-CN" altLang="en-US" sz="1600">
              <a:solidFill>
                <a:schemeClr val="tx1">
                  <a:lumMod val="50000"/>
                  <a:lumOff val="50000"/>
                </a:schemeClr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02335" y="4133215"/>
            <a:ext cx="7190105" cy="1684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目前，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的执行计划会完整执行该条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语句。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endParaRPr lang="zh-CN" altLang="en-US" sz="5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若对应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语句执行耗时较长或者可能命中的分区数较多，可以：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对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语句进行拆分，对拆分后各个子句进行检测；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通过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sqlDS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函数获取命中分区，在对应分区分别检测SQL执行计划。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9490" y="2428558"/>
            <a:ext cx="5080000" cy="302895"/>
          </a:xfrm>
          <a:prstGeom prst="rect">
            <a:avLst/>
          </a:prstGeom>
        </p:spPr>
        <p:txBody>
          <a:bodyPr>
            <a:spAutoFit/>
          </a:bodyPr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[</a:t>
            </a:r>
            <a:r>
              <a:rPr lang="en-US" altLang="zh-CN" sz="1600" b="0">
                <a:solidFill>
                  <a:srgbClr val="0000E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HINT_EXPLAIN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*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tb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where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id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&gt;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20</a:t>
            </a:r>
            <a:endParaRPr lang="en-US" altLang="zh-CN" sz="1600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99490" y="2243455"/>
            <a:ext cx="7991475" cy="67373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 SQL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执行计划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609600" y="1678940"/>
            <a:ext cx="7806690" cy="15144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0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当在一个协调节点发起对分布式表进行查询时，</a:t>
            </a:r>
            <a:r>
              <a:rPr lang="zh-CN" altLang="en-US" sz="1600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系统内部会经历：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map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：根据查询涉及到分区，将查询语句和函数通过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RPC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序列化到对应的节点。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merge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：将各个节点的子任务结果汇总到协调节点。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reduce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：对合并后的查询结果进行进一步处理。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723265" y="3428853"/>
            <a:ext cx="9421420" cy="2596662"/>
            <a:chOff x="831" y="5689"/>
            <a:chExt cx="16837" cy="4641"/>
          </a:xfrm>
          <a:noFill/>
        </p:grpSpPr>
        <p:sp>
          <p:nvSpPr>
            <p:cNvPr id="32" name="文本框 31"/>
            <p:cNvSpPr txBox="1"/>
            <p:nvPr>
              <p:custDataLst>
                <p:tags r:id="rId3"/>
              </p:custDataLst>
            </p:nvPr>
          </p:nvSpPr>
          <p:spPr>
            <a:xfrm>
              <a:off x="831" y="5822"/>
              <a:ext cx="6161" cy="4508"/>
            </a:xfrm>
            <a:prstGeom prst="rect">
              <a:avLst/>
            </a:prstGeom>
            <a:grpFill/>
            <a:ln w="28575">
              <a:gradFill>
                <a:gsLst>
                  <a:gs pos="0">
                    <a:schemeClr val="accent1">
                      <a:lumMod val="11000"/>
                      <a:lumOff val="89000"/>
                    </a:schemeClr>
                  </a:gs>
                  <a:gs pos="89000">
                    <a:srgbClr val="0D42D3"/>
                  </a:gs>
                  <a:gs pos="0">
                    <a:schemeClr val="accent1">
                      <a:lumMod val="45000"/>
                      <a:lumOff val="55000"/>
                    </a:schemeClr>
                  </a:gs>
                </a:gsLst>
                <a:lin ang="20580000" scaled="1"/>
              </a:gra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>
              <a:noAutofit/>
            </a:bodyPr>
            <a:lstStyle/>
            <a:p>
              <a:pPr indent="0"/>
              <a:r>
                <a:rPr lang="en-US" sz="14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{</a:t>
              </a:r>
              <a:endParaRPr lang="en-US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  <a:p>
              <a:pPr indent="0"/>
              <a:r>
                <a:rPr lang="en-US" sz="14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    </a:t>
              </a:r>
              <a:r>
                <a:rPr lang="en-US" sz="1400" b="0">
                  <a:solidFill>
                    <a:srgbClr val="A31515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"measurement"</a:t>
              </a:r>
              <a:r>
                <a:rPr lang="en-US" sz="14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:</a:t>
              </a:r>
              <a:r>
                <a:rPr lang="en-US" sz="1400" b="0">
                  <a:solidFill>
                    <a:srgbClr val="A31515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"microsecond"</a:t>
              </a:r>
              <a:r>
                <a:rPr lang="en-US" sz="14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,</a:t>
              </a:r>
              <a:endParaRPr lang="en-US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  <a:p>
              <a:pPr indent="0"/>
              <a:r>
                <a:rPr lang="en-US" sz="14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    </a:t>
              </a:r>
              <a:r>
                <a:rPr lang="en-US" sz="1400" b="0">
                  <a:solidFill>
                    <a:srgbClr val="A31515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"explain"</a:t>
              </a:r>
              <a:r>
                <a:rPr lang="en-US" sz="14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:{</a:t>
              </a:r>
              <a:endParaRPr lang="en-US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  <a:p>
              <a:pPr indent="0"/>
              <a:r>
                <a:rPr lang="en-US" sz="14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        </a:t>
              </a:r>
              <a:r>
                <a:rPr lang="en-US" sz="1400" b="0">
                  <a:solidFill>
                    <a:srgbClr val="A31515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"from"</a:t>
              </a:r>
              <a:r>
                <a:rPr lang="en-US" sz="14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:{</a:t>
              </a:r>
              <a:r>
                <a:rPr lang="en-US" sz="1400" b="0">
                  <a:solidFill>
                    <a:srgbClr val="CD313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...</a:t>
              </a:r>
              <a:r>
                <a:rPr lang="en-US" sz="14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},</a:t>
              </a:r>
              <a:endParaRPr lang="en-US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  <a:p>
              <a:pPr indent="0"/>
              <a:r>
                <a:rPr lang="en-US" sz="14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        </a:t>
              </a:r>
              <a:r>
                <a:rPr lang="en-US" sz="1400" b="0">
                  <a:solidFill>
                    <a:srgbClr val="A31515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"map"</a:t>
              </a:r>
              <a:r>
                <a:rPr lang="en-US" sz="14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:{</a:t>
              </a:r>
              <a:r>
                <a:rPr lang="en-US" sz="1400" b="0">
                  <a:solidFill>
                    <a:srgbClr val="CD313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...</a:t>
              </a:r>
              <a:r>
                <a:rPr lang="en-US" sz="14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},</a:t>
              </a:r>
              <a:endParaRPr lang="en-US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  <a:p>
              <a:pPr indent="0"/>
              <a:r>
                <a:rPr lang="en-US" sz="14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        </a:t>
              </a:r>
              <a:r>
                <a:rPr lang="en-US" sz="1400" b="0">
                  <a:solidFill>
                    <a:srgbClr val="A31515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"merge"</a:t>
              </a:r>
              <a:r>
                <a:rPr lang="en-US" sz="14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:{</a:t>
              </a:r>
              <a:r>
                <a:rPr lang="en-US" sz="1400" b="0">
                  <a:solidFill>
                    <a:srgbClr val="CD313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...</a:t>
              </a:r>
              <a:r>
                <a:rPr lang="en-US" sz="14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},</a:t>
              </a:r>
              <a:endParaRPr lang="en-US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  <a:p>
              <a:pPr indent="0"/>
              <a:r>
                <a:rPr lang="en-US" sz="14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        </a:t>
              </a:r>
              <a:r>
                <a:rPr lang="en-US" sz="1400" b="0">
                  <a:solidFill>
                    <a:srgbClr val="A31515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"reduce"</a:t>
              </a:r>
              <a:r>
                <a:rPr lang="en-US" sz="14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:{</a:t>
              </a:r>
              <a:r>
                <a:rPr lang="en-US" sz="1400" b="0">
                  <a:solidFill>
                    <a:srgbClr val="CD313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...</a:t>
              </a:r>
              <a:r>
                <a:rPr lang="en-US" sz="14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},</a:t>
              </a:r>
              <a:endParaRPr lang="en-US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  <a:p>
              <a:pPr indent="0"/>
              <a:r>
                <a:rPr lang="en-US" sz="14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        </a:t>
              </a:r>
              <a:r>
                <a:rPr lang="en-US" sz="1400" b="0">
                  <a:solidFill>
                    <a:srgbClr val="A31515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"rows"</a:t>
              </a:r>
              <a:r>
                <a:rPr lang="en-US" sz="14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:</a:t>
              </a:r>
              <a:r>
                <a:rPr lang="en-US" sz="1400" b="0">
                  <a:solidFill>
                    <a:srgbClr val="098658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10</a:t>
              </a:r>
              <a:r>
                <a:rPr lang="en-US" sz="14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,</a:t>
              </a:r>
              <a:endParaRPr lang="en-US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  <a:p>
              <a:pPr indent="0"/>
              <a:r>
                <a:rPr lang="en-US" sz="14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        </a:t>
              </a:r>
              <a:r>
                <a:rPr lang="en-US" sz="1400" b="0">
                  <a:solidFill>
                    <a:srgbClr val="A31515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"cost"</a:t>
              </a:r>
              <a:r>
                <a:rPr lang="en-US" sz="14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:</a:t>
              </a:r>
              <a:r>
                <a:rPr lang="en-US" sz="1400" b="0">
                  <a:solidFill>
                    <a:srgbClr val="098658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23530</a:t>
              </a:r>
              <a:endParaRPr lang="en-US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  <a:p>
              <a:pPr indent="0"/>
              <a:r>
                <a:rPr lang="en-US" sz="14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    }</a:t>
              </a:r>
              <a:endParaRPr lang="en-US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  <a:p>
              <a:pPr indent="0"/>
              <a:r>
                <a:rPr lang="en-US" sz="14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}</a:t>
              </a:r>
              <a:endParaRPr lang="en-US" altLang="en-US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33" name="圆角矩形 32"/>
            <p:cNvSpPr/>
            <p:nvPr>
              <p:custDataLst>
                <p:tags r:id="rId4"/>
              </p:custDataLst>
            </p:nvPr>
          </p:nvSpPr>
          <p:spPr>
            <a:xfrm>
              <a:off x="7744" y="7439"/>
              <a:ext cx="2603" cy="1079"/>
            </a:xfrm>
            <a:prstGeom prst="round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600">
                  <a:solidFill>
                    <a:schemeClr val="tx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coordination node</a:t>
              </a:r>
              <a:endParaRPr lang="en-US" altLang="zh-CN" sz="160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34" name="圆角矩形 33"/>
            <p:cNvSpPr/>
            <p:nvPr>
              <p:custDataLst>
                <p:tags r:id="rId5"/>
              </p:custDataLst>
            </p:nvPr>
          </p:nvSpPr>
          <p:spPr>
            <a:xfrm>
              <a:off x="11926" y="5822"/>
              <a:ext cx="1760" cy="940"/>
            </a:xfrm>
            <a:prstGeom prst="round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600">
                  <a:solidFill>
                    <a:schemeClr val="tx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dnode1</a:t>
              </a:r>
              <a:endParaRPr lang="en-US" altLang="zh-CN" sz="160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35" name="圆角矩形 34"/>
            <p:cNvSpPr/>
            <p:nvPr>
              <p:custDataLst>
                <p:tags r:id="rId6"/>
              </p:custDataLst>
            </p:nvPr>
          </p:nvSpPr>
          <p:spPr>
            <a:xfrm>
              <a:off x="11926" y="7474"/>
              <a:ext cx="1760" cy="940"/>
            </a:xfrm>
            <a:prstGeom prst="round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600">
                  <a:solidFill>
                    <a:schemeClr val="tx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dnode2</a:t>
              </a:r>
              <a:endParaRPr lang="en-US" altLang="zh-CN" sz="160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36" name="圆角矩形 35"/>
            <p:cNvSpPr/>
            <p:nvPr>
              <p:custDataLst>
                <p:tags r:id="rId7"/>
              </p:custDataLst>
            </p:nvPr>
          </p:nvSpPr>
          <p:spPr>
            <a:xfrm>
              <a:off x="11926" y="9127"/>
              <a:ext cx="1760" cy="940"/>
            </a:xfrm>
            <a:prstGeom prst="round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600">
                  <a:solidFill>
                    <a:schemeClr val="tx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dnode3</a:t>
              </a:r>
              <a:endParaRPr lang="en-US" altLang="zh-CN" sz="160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cxnSp>
          <p:nvCxnSpPr>
            <p:cNvPr id="37" name="直接箭头连接符 36"/>
            <p:cNvCxnSpPr>
              <a:stCxn id="33" idx="3"/>
              <a:endCxn id="34" idx="1"/>
            </p:cNvCxnSpPr>
            <p:nvPr>
              <p:custDataLst>
                <p:tags r:id="rId8"/>
              </p:custDataLst>
            </p:nvPr>
          </p:nvCxnSpPr>
          <p:spPr>
            <a:xfrm flipV="1">
              <a:off x="10347" y="6292"/>
              <a:ext cx="1579" cy="1687"/>
            </a:xfrm>
            <a:prstGeom prst="straightConnector1">
              <a:avLst/>
            </a:prstGeom>
            <a:grpFill/>
            <a:ln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直接箭头连接符 37"/>
            <p:cNvCxnSpPr>
              <a:stCxn id="33" idx="3"/>
              <a:endCxn id="35" idx="1"/>
            </p:cNvCxnSpPr>
            <p:nvPr>
              <p:custDataLst>
                <p:tags r:id="rId9"/>
              </p:custDataLst>
            </p:nvPr>
          </p:nvCxnSpPr>
          <p:spPr>
            <a:xfrm flipV="1">
              <a:off x="10347" y="7944"/>
              <a:ext cx="1579" cy="35"/>
            </a:xfrm>
            <a:prstGeom prst="straightConnector1">
              <a:avLst/>
            </a:prstGeom>
            <a:grpFill/>
            <a:ln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直接箭头连接符 38"/>
            <p:cNvCxnSpPr>
              <a:stCxn id="33" idx="3"/>
              <a:endCxn id="36" idx="1"/>
            </p:cNvCxnSpPr>
            <p:nvPr>
              <p:custDataLst>
                <p:tags r:id="rId10"/>
              </p:custDataLst>
            </p:nvPr>
          </p:nvCxnSpPr>
          <p:spPr>
            <a:xfrm>
              <a:off x="10347" y="7979"/>
              <a:ext cx="1579" cy="1618"/>
            </a:xfrm>
            <a:prstGeom prst="straightConnector1">
              <a:avLst/>
            </a:prstGeom>
            <a:grpFill/>
            <a:ln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文本框 39"/>
            <p:cNvSpPr txBox="1"/>
            <p:nvPr>
              <p:custDataLst>
                <p:tags r:id="rId11"/>
              </p:custDataLst>
            </p:nvPr>
          </p:nvSpPr>
          <p:spPr>
            <a:xfrm>
              <a:off x="10353" y="5689"/>
              <a:ext cx="1323" cy="60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1600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map</a:t>
              </a:r>
              <a:endPara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41" name="圆角矩形 40"/>
            <p:cNvSpPr/>
            <p:nvPr>
              <p:custDataLst>
                <p:tags r:id="rId12"/>
              </p:custDataLst>
            </p:nvPr>
          </p:nvSpPr>
          <p:spPr>
            <a:xfrm>
              <a:off x="15065" y="7395"/>
              <a:ext cx="2603" cy="1079"/>
            </a:xfrm>
            <a:prstGeom prst="round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600">
                  <a:solidFill>
                    <a:schemeClr val="tx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coordination node</a:t>
              </a:r>
              <a:endParaRPr lang="en-US" altLang="zh-CN" sz="160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cxnSp>
          <p:nvCxnSpPr>
            <p:cNvPr id="42" name="直接箭头连接符 41"/>
            <p:cNvCxnSpPr>
              <a:stCxn id="34" idx="3"/>
              <a:endCxn id="41" idx="1"/>
            </p:cNvCxnSpPr>
            <p:nvPr>
              <p:custDataLst>
                <p:tags r:id="rId13"/>
              </p:custDataLst>
            </p:nvPr>
          </p:nvCxnSpPr>
          <p:spPr>
            <a:xfrm>
              <a:off x="13686" y="6292"/>
              <a:ext cx="1379" cy="1643"/>
            </a:xfrm>
            <a:prstGeom prst="straightConnector1">
              <a:avLst/>
            </a:prstGeom>
            <a:grpFill/>
            <a:ln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直接箭头连接符 42"/>
            <p:cNvCxnSpPr>
              <a:stCxn id="35" idx="3"/>
              <a:endCxn id="41" idx="1"/>
            </p:cNvCxnSpPr>
            <p:nvPr>
              <p:custDataLst>
                <p:tags r:id="rId14"/>
              </p:custDataLst>
            </p:nvPr>
          </p:nvCxnSpPr>
          <p:spPr>
            <a:xfrm flipV="1">
              <a:off x="13686" y="7935"/>
              <a:ext cx="1379" cy="9"/>
            </a:xfrm>
            <a:prstGeom prst="straightConnector1">
              <a:avLst/>
            </a:prstGeom>
            <a:grpFill/>
            <a:ln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直接箭头连接符 43"/>
            <p:cNvCxnSpPr>
              <a:stCxn id="36" idx="3"/>
              <a:endCxn id="41" idx="1"/>
            </p:cNvCxnSpPr>
            <p:nvPr>
              <p:custDataLst>
                <p:tags r:id="rId15"/>
              </p:custDataLst>
            </p:nvPr>
          </p:nvCxnSpPr>
          <p:spPr>
            <a:xfrm flipV="1">
              <a:off x="13686" y="7935"/>
              <a:ext cx="1379" cy="1662"/>
            </a:xfrm>
            <a:prstGeom prst="straightConnector1">
              <a:avLst/>
            </a:prstGeom>
            <a:grpFill/>
            <a:ln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5" name="文本框 44"/>
            <p:cNvSpPr txBox="1"/>
            <p:nvPr>
              <p:custDataLst>
                <p:tags r:id="rId16"/>
              </p:custDataLst>
            </p:nvPr>
          </p:nvSpPr>
          <p:spPr>
            <a:xfrm>
              <a:off x="14076" y="5689"/>
              <a:ext cx="1480" cy="60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1600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merge</a:t>
              </a:r>
              <a:endPara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46" name="文本框 45"/>
            <p:cNvSpPr txBox="1"/>
            <p:nvPr>
              <p:custDataLst>
                <p:tags r:id="rId17"/>
              </p:custDataLst>
            </p:nvPr>
          </p:nvSpPr>
          <p:spPr>
            <a:xfrm>
              <a:off x="15557" y="6693"/>
              <a:ext cx="1859" cy="60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1600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reduce</a:t>
              </a:r>
              <a:endPara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1551305" y="5718810"/>
            <a:ext cx="261937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查询获得的总记录数和总耗时</a:t>
            </a:r>
            <a:endParaRPr lang="zh-CN" altLang="en-US" sz="14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609600" y="1053465"/>
            <a:ext cx="10091420" cy="302895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max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(vol)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loadTable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"dfs://mydb"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`trade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where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date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&gt;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2023.04.10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and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date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&lt;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2023.04.28</a:t>
            </a:r>
            <a:endParaRPr lang="en-US" altLang="zh-CN" sz="1600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609600" y="966470"/>
            <a:ext cx="10092690" cy="47688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18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 SQL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执行计划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66470" y="1324610"/>
            <a:ext cx="8156575" cy="4832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>
              <a:buFont typeface="Wingdings" panose="05000000000000000000" charset="0"/>
              <a:buNone/>
            </a:pP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返回的 JSON 字符串的最外层包含 measurement 和 explain 两个标签。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55320" y="1995170"/>
            <a:ext cx="6908800" cy="2306955"/>
          </a:xfrm>
          <a:prstGeom prst="rect">
            <a:avLst/>
          </a:prstGeom>
          <a:noFill/>
          <a:ln w="28575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0"/>
            <a:r>
              <a:rPr lang="en-US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{</a:t>
            </a:r>
            <a:endParaRPr lang="en-US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/>
            <a:r>
              <a:rPr lang="en-US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   </a:t>
            </a:r>
            <a:r>
              <a:rPr lang="en-US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"measurement"</a:t>
            </a:r>
            <a:r>
              <a:rPr lang="en-US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</a:t>
            </a:r>
            <a:r>
              <a:rPr lang="en-US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"microsecond"</a:t>
            </a:r>
            <a:r>
              <a:rPr lang="en-US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endParaRPr lang="en-US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/>
            <a:r>
              <a:rPr lang="en-US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   </a:t>
            </a:r>
            <a:r>
              <a:rPr lang="en-US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"explain"</a:t>
            </a:r>
            <a:r>
              <a:rPr lang="en-US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 {</a:t>
            </a:r>
            <a:endParaRPr lang="en-US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/>
            <a:r>
              <a:rPr lang="en-US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       </a:t>
            </a:r>
            <a:r>
              <a:rPr lang="zh-CN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/* 可能包含的其他子标签模块 */</a:t>
            </a:r>
            <a:endParaRPr lang="en-US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/>
            <a:r>
              <a:rPr lang="en-US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       </a:t>
            </a:r>
            <a:r>
              <a:rPr lang="en-US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"rows"</a:t>
            </a:r>
            <a:r>
              <a:rPr lang="en-US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 </a:t>
            </a:r>
            <a:r>
              <a:rPr lang="en-US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20000</a:t>
            </a:r>
            <a:r>
              <a:rPr lang="en-US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</a:t>
            </a:r>
            <a:endParaRPr lang="en-US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/>
            <a:r>
              <a:rPr lang="en-US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       </a:t>
            </a:r>
            <a:r>
              <a:rPr lang="en-US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"cost"</a:t>
            </a:r>
            <a:r>
              <a:rPr lang="en-US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 </a:t>
            </a:r>
            <a:r>
              <a:rPr lang="en-US" b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100</a:t>
            </a:r>
            <a:endParaRPr lang="en-US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/>
            <a:r>
              <a:rPr lang="en-US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   }</a:t>
            </a:r>
            <a:endParaRPr lang="en-US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/>
            <a:r>
              <a:rPr lang="en-US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}</a:t>
            </a:r>
            <a:endParaRPr lang="en-US" altLang="en-US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373880" y="3115310"/>
            <a:ext cx="217106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查询返回的记录数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3"/>
            </p:custDataLst>
          </p:nvPr>
        </p:nvSpPr>
        <p:spPr>
          <a:xfrm>
            <a:off x="4373245" y="3369310"/>
            <a:ext cx="217106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查询耗时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cxnSp>
        <p:nvCxnSpPr>
          <p:cNvPr id="25" name="直接箭头连接符 24"/>
          <p:cNvCxnSpPr/>
          <p:nvPr/>
        </p:nvCxnSpPr>
        <p:spPr>
          <a:xfrm flipH="1">
            <a:off x="3916045" y="3299460"/>
            <a:ext cx="457835" cy="0"/>
          </a:xfrm>
          <a:prstGeom prst="straightConnector1">
            <a:avLst/>
          </a:prstGeom>
          <a:ln w="28575" cmpd="sng">
            <a:solidFill>
              <a:schemeClr val="accent6"/>
            </a:solidFill>
            <a:prstDash val="soli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>
            <p:custDataLst>
              <p:tags r:id="rId4"/>
            </p:custDataLst>
          </p:nvPr>
        </p:nvCxnSpPr>
        <p:spPr>
          <a:xfrm flipH="1">
            <a:off x="3916045" y="3553460"/>
            <a:ext cx="457835" cy="0"/>
          </a:xfrm>
          <a:prstGeom prst="straightConnector1">
            <a:avLst/>
          </a:prstGeom>
          <a:ln w="28575" cmpd="sng">
            <a:solidFill>
              <a:schemeClr val="accent6"/>
            </a:solidFill>
            <a:prstDash val="soli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/>
          <p:nvPr>
            <p:custDataLst>
              <p:tags r:id="rId5"/>
            </p:custDataLst>
          </p:nvPr>
        </p:nvCxnSpPr>
        <p:spPr>
          <a:xfrm flipH="1">
            <a:off x="4937760" y="2425065"/>
            <a:ext cx="457835" cy="0"/>
          </a:xfrm>
          <a:prstGeom prst="straightConnector1">
            <a:avLst/>
          </a:prstGeom>
          <a:ln w="28575" cmpd="sng">
            <a:solidFill>
              <a:schemeClr val="accent6"/>
            </a:solidFill>
            <a:prstDash val="soli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>
            <p:custDataLst>
              <p:tags r:id="rId6"/>
            </p:custDataLst>
          </p:nvPr>
        </p:nvSpPr>
        <p:spPr>
          <a:xfrm>
            <a:off x="5395595" y="2246630"/>
            <a:ext cx="217106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耗时单位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75310" y="4629150"/>
            <a:ext cx="1039622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执行计划的所有内容都会包含在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explain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结构里。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若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中存在多个子查询，在执行计划中，可能存在多个嵌套的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explain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结构。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918450" y="2246630"/>
            <a:ext cx="4064000" cy="2076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子标签模块可能包含：</a:t>
            </a:r>
            <a:endParaRPr lang="zh-CN" altLang="en-US" sz="20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endParaRPr lang="zh-CN" altLang="en-US" sz="9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0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from</a:t>
            </a:r>
            <a:endParaRPr lang="en-US" altLang="zh-CN" sz="20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0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map</a:t>
            </a:r>
            <a:endParaRPr lang="en-US" altLang="zh-CN" sz="20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0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merge</a:t>
            </a:r>
            <a:endParaRPr lang="en-US" altLang="zh-CN" sz="20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0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reduce</a:t>
            </a:r>
            <a:endParaRPr lang="en-US" altLang="zh-CN" sz="20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0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optimize</a:t>
            </a:r>
            <a:endParaRPr lang="en-US" altLang="zh-CN" sz="20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12" name="组合 11"/>
          <p:cNvGrpSpPr/>
          <p:nvPr>
            <p:custDataLst>
              <p:tags r:id="rId7"/>
            </p:custDataLst>
          </p:nvPr>
        </p:nvGrpSpPr>
        <p:grpSpPr>
          <a:xfrm>
            <a:off x="591185" y="1336040"/>
            <a:ext cx="302260" cy="306070"/>
            <a:chOff x="763" y="6708"/>
            <a:chExt cx="476" cy="482"/>
          </a:xfrm>
        </p:grpSpPr>
        <p:sp>
          <p:nvSpPr>
            <p:cNvPr id="13" name="椭圆 12"/>
            <p:cNvSpPr/>
            <p:nvPr>
              <p:custDataLst>
                <p:tags r:id="rId8"/>
              </p:custDataLst>
            </p:nvPr>
          </p:nvSpPr>
          <p:spPr>
            <a:xfrm>
              <a:off x="763" y="6708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14" name="Shape"/>
            <p:cNvSpPr/>
            <p:nvPr>
              <p:custDataLst>
                <p:tags r:id="rId9"/>
              </p:custDataLst>
            </p:nvPr>
          </p:nvSpPr>
          <p:spPr>
            <a:xfrm>
              <a:off x="877" y="6866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16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663575" y="5877878"/>
            <a:ext cx="5080000" cy="337185"/>
          </a:xfrm>
          <a:prstGeom prst="rect">
            <a:avLst/>
          </a:prstGeom>
        </p:spPr>
        <p:txBody>
          <a:bodyPr>
            <a:spAutoFit/>
          </a:bodyPr>
          <a:p>
            <a:pPr marL="0" indent="0" algn="l">
              <a:spcBef>
                <a:spcPct val="0"/>
              </a:spcBef>
              <a:spcAft>
                <a:spcPts val="500"/>
              </a:spcAft>
            </a:pPr>
            <a:r>
              <a:rPr lang="en-US" altLang="zh-CN" sz="160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hlinkClick r:id="rId10" action="ppaction://hlinkfile"/>
              </a:rPr>
              <a:t>[HINT_EXPLAIN] </a:t>
            </a:r>
            <a:r>
              <a:rPr lang="zh-CN" altLang="en-US" sz="1600" i="0">
                <a:solidFill>
                  <a:srgbClr val="16151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hlinkClick r:id="rId10" action="ppaction://hlinkfile"/>
              </a:rPr>
              <a:t>教程说明</a:t>
            </a:r>
            <a:endParaRPr lang="zh-CN" altLang="en-US" sz="1600" i="0">
              <a:solidFill>
                <a:srgbClr val="161517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SQL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查询优化：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in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谓词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4" name="文本框 1" descr="7b0a202020202262756c6c6574223a20227b5c2263617465676f727949645c223a31303030352c5c2274656d706c61746549645c223a32303233313534367d220a7d0a"/>
          <p:cNvSpPr txBox="1"/>
          <p:nvPr/>
        </p:nvSpPr>
        <p:spPr>
          <a:xfrm>
            <a:off x="1397000" y="826770"/>
            <a:ext cx="4876800" cy="506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场景：根据股票的行业信息进行过滤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2450" r="4009"/>
          <a:stretch>
            <a:fillRect/>
          </a:stretch>
        </p:blipFill>
        <p:spPr>
          <a:xfrm>
            <a:off x="967740" y="1435100"/>
            <a:ext cx="1066800" cy="46977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2552700" y="1435100"/>
            <a:ext cx="1190625" cy="5905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文本框 6"/>
          <p:cNvSpPr txBox="1"/>
          <p:nvPr>
            <p:custDataLst>
              <p:tags r:id="rId7"/>
            </p:custDataLst>
          </p:nvPr>
        </p:nvSpPr>
        <p:spPr>
          <a:xfrm>
            <a:off x="2964180" y="2111375"/>
            <a:ext cx="56769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t2</a:t>
            </a:r>
            <a:endParaRPr lang="en-US" altLang="zh-CN" sz="1600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1" name="下箭头 10"/>
          <p:cNvSpPr/>
          <p:nvPr>
            <p:custDataLst>
              <p:tags r:id="rId8"/>
            </p:custDataLst>
          </p:nvPr>
        </p:nvSpPr>
        <p:spPr>
          <a:xfrm>
            <a:off x="7353300" y="2796540"/>
            <a:ext cx="372745" cy="530225"/>
          </a:xfrm>
          <a:prstGeom prst="downArrow">
            <a:avLst/>
          </a:prstGeom>
          <a:solidFill>
            <a:srgbClr val="0D1C7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132580" y="5716270"/>
            <a:ext cx="6096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在能够使用字典或 in 关键字的情况下应避免使用 join</a:t>
            </a:r>
            <a:endParaRPr lang="zh-CN" altLang="en-US" b="1">
              <a:solidFill>
                <a:srgbClr val="FF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02" name="文本框 101"/>
          <p:cNvSpPr txBox="1"/>
          <p:nvPr>
            <p:custDataLst>
              <p:tags r:id="rId9"/>
            </p:custDataLst>
          </p:nvPr>
        </p:nvSpPr>
        <p:spPr>
          <a:xfrm>
            <a:off x="4288790" y="1882140"/>
            <a:ext cx="7082155" cy="829945"/>
          </a:xfrm>
          <a:prstGeom prst="rect">
            <a:avLst/>
          </a:prstGeom>
          <a:solidFill>
            <a:schemeClr val="bg1"/>
          </a:solidFill>
          <a:ln w="28575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</a:ln>
        </p:spPr>
        <p:txBody>
          <a:bodyPr wrap="square">
            <a:spAutoFit/>
          </a:bodyPr>
          <a:p>
            <a:pPr indent="0"/>
            <a:r>
              <a:rPr lang="en-US" sz="16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timer</a:t>
            </a:r>
            <a:r>
              <a:rPr lang="en-US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res1 = </a:t>
            </a:r>
            <a:r>
              <a:rPr lang="en-US" sz="16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</a:t>
            </a:r>
            <a:r>
              <a:rPr lang="en-US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sz="1600" b="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SecurityID</a:t>
            </a:r>
            <a:r>
              <a:rPr lang="en-US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sz="1600" b="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DateTime</a:t>
            </a:r>
            <a:r>
              <a:rPr lang="en-US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endParaRPr lang="en-US" sz="16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/>
            <a:r>
              <a:rPr lang="en-US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            </a:t>
            </a:r>
            <a:r>
              <a:rPr lang="en-US" sz="16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sz="1600" b="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lj</a:t>
            </a:r>
            <a:r>
              <a:rPr lang="en-US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(t1, t2, </a:t>
            </a:r>
            <a:r>
              <a:rPr lang="en-US" sz="1600" b="0" dirty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`</a:t>
            </a:r>
            <a:r>
              <a:rPr lang="en-US" sz="1600" b="0" dirty="0" err="1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SecurityID</a:t>
            </a:r>
            <a:r>
              <a:rPr lang="en-US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 </a:t>
            </a:r>
            <a:endParaRPr lang="en-US" sz="16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/>
            <a:r>
              <a:rPr lang="en-US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            </a:t>
            </a:r>
            <a:r>
              <a:rPr lang="en-US" sz="16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where</a:t>
            </a:r>
            <a:r>
              <a:rPr lang="en-US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date(</a:t>
            </a:r>
            <a:r>
              <a:rPr lang="en-US" sz="1600" b="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DateTime</a:t>
            </a:r>
            <a:r>
              <a:rPr lang="en-US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 = </a:t>
            </a:r>
            <a:r>
              <a:rPr lang="en-US" sz="1600" b="0" dirty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2020.06.01</a:t>
            </a:r>
            <a:r>
              <a:rPr lang="en-US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Industry=</a:t>
            </a:r>
            <a:r>
              <a:rPr lang="en-US" sz="1600" b="0" dirty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`Edu</a:t>
            </a:r>
            <a:endParaRPr lang="en-US" altLang="en-US" sz="1600" b="0" dirty="0">
              <a:solidFill>
                <a:srgbClr val="A31515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10"/>
            </p:custDataLst>
          </p:nvPr>
        </p:nvSpPr>
        <p:spPr>
          <a:xfrm>
            <a:off x="4288155" y="3805555"/>
            <a:ext cx="7167245" cy="953135"/>
          </a:xfrm>
          <a:prstGeom prst="rect">
            <a:avLst/>
          </a:prstGeom>
          <a:ln w="28575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p>
            <a:pPr indent="0"/>
            <a:r>
              <a:rPr lang="en-US" sz="1400" b="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SecurityIDs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= </a:t>
            </a:r>
            <a:r>
              <a:rPr lang="en-US" sz="14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exec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sz="1400" b="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SecurityID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sz="14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t2 </a:t>
            </a:r>
            <a:r>
              <a:rPr lang="en-US" sz="14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where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Industry=</a:t>
            </a:r>
            <a:r>
              <a:rPr lang="en-US" sz="1400" b="0" dirty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"Edu"</a:t>
            </a:r>
            <a:endParaRPr lang="en-US" sz="1400" b="0" dirty="0">
              <a:solidFill>
                <a:srgbClr val="0000FF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/>
            <a:r>
              <a:rPr lang="en-US" sz="14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timer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res2 = </a:t>
            </a:r>
            <a:r>
              <a:rPr lang="en-US" sz="14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sz="1400" b="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SecurityID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sz="1400" b="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DateTime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endParaRPr lang="en-US" sz="14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/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            </a:t>
            </a:r>
            <a:r>
              <a:rPr lang="en-US" sz="14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t1 </a:t>
            </a:r>
            <a:endParaRPr lang="en-US" sz="14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/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            </a:t>
            </a:r>
            <a:r>
              <a:rPr lang="en-US" sz="14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where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date(</a:t>
            </a:r>
            <a:r>
              <a:rPr lang="en-US" sz="1400" b="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DateTime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)=</a:t>
            </a:r>
            <a:r>
              <a:rPr lang="en-US" sz="1400" b="0" dirty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2020.06.01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sz="1400" b="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SecurityID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sz="14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in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sz="1400" b="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SecurityIDs</a:t>
            </a:r>
            <a:endParaRPr lang="en-US" altLang="en-US" sz="1400" b="0" dirty="0" err="1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11"/>
            </p:custDataLst>
          </p:nvPr>
        </p:nvSpPr>
        <p:spPr>
          <a:xfrm>
            <a:off x="8328025" y="2731770"/>
            <a:ext cx="347472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Time elapsed: 482.658 ms</a:t>
            </a:r>
            <a:endParaRPr lang="zh-CN" altLang="en-US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12"/>
            </p:custDataLst>
          </p:nvPr>
        </p:nvSpPr>
        <p:spPr>
          <a:xfrm>
            <a:off x="8328025" y="4839335"/>
            <a:ext cx="330263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Time elapsed: 142.325 ms</a:t>
            </a:r>
            <a:endParaRPr lang="zh-CN" altLang="en-US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13"/>
            </p:custDataLst>
          </p:nvPr>
        </p:nvSpPr>
        <p:spPr>
          <a:xfrm>
            <a:off x="4161790" y="1494155"/>
            <a:ext cx="60706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利用表连接将右表的</a:t>
            </a:r>
            <a:r>
              <a:rPr lang="en-US" altLang="zh-CN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Industry </a:t>
            </a:r>
            <a:r>
              <a:rPr lang="zh-CN" altLang="en-US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字段关联到左表：</a:t>
            </a:r>
            <a:endParaRPr lang="zh-CN" altLang="en-US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16" name="文本框 15"/>
          <p:cNvSpPr txBox="1"/>
          <p:nvPr>
            <p:custDataLst>
              <p:tags r:id="rId14"/>
            </p:custDataLst>
          </p:nvPr>
        </p:nvSpPr>
        <p:spPr>
          <a:xfrm>
            <a:off x="4161790" y="3411220"/>
            <a:ext cx="60706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先找出属于给定行业的</a:t>
            </a:r>
            <a:r>
              <a:rPr lang="en-US" altLang="zh-CN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SecurityID</a:t>
            </a:r>
            <a:r>
              <a:rPr lang="en-US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然后用</a:t>
            </a:r>
            <a:r>
              <a:rPr lang="en-US" altLang="zh-CN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where </a:t>
            </a:r>
            <a:r>
              <a:rPr lang="zh-CN" altLang="en-US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过滤：</a:t>
            </a:r>
            <a:r>
              <a:rPr lang="en-US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endParaRPr lang="en-US" altLang="zh-CN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8" name="文本框 7"/>
          <p:cNvSpPr txBox="1"/>
          <p:nvPr>
            <p:custDataLst>
              <p:tags r:id="rId15"/>
            </p:custDataLst>
          </p:nvPr>
        </p:nvSpPr>
        <p:spPr>
          <a:xfrm>
            <a:off x="1280795" y="6221730"/>
            <a:ext cx="56769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t1</a:t>
            </a:r>
            <a:endParaRPr lang="en-US" altLang="zh-CN" sz="1600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grpSp>
        <p:nvGrpSpPr>
          <p:cNvPr id="17" name="组合 16"/>
          <p:cNvGrpSpPr/>
          <p:nvPr>
            <p:custDataLst>
              <p:tags r:id="rId16"/>
            </p:custDataLst>
          </p:nvPr>
        </p:nvGrpSpPr>
        <p:grpSpPr>
          <a:xfrm>
            <a:off x="889635" y="946785"/>
            <a:ext cx="302260" cy="306070"/>
            <a:chOff x="763" y="6708"/>
            <a:chExt cx="476" cy="482"/>
          </a:xfrm>
        </p:grpSpPr>
        <p:sp>
          <p:nvSpPr>
            <p:cNvPr id="18" name="椭圆 17"/>
            <p:cNvSpPr/>
            <p:nvPr>
              <p:custDataLst>
                <p:tags r:id="rId17"/>
              </p:custDataLst>
            </p:nvPr>
          </p:nvSpPr>
          <p:spPr>
            <a:xfrm>
              <a:off x="763" y="6708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19" name="Shape"/>
            <p:cNvSpPr/>
            <p:nvPr>
              <p:custDataLst>
                <p:tags r:id="rId18"/>
              </p:custDataLst>
            </p:nvPr>
          </p:nvSpPr>
          <p:spPr>
            <a:xfrm>
              <a:off x="877" y="6866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16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20" name="椭圆 19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19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7" grpId="0"/>
      <p:bldP spid="7" grpId="1"/>
      <p:bldP spid="11" grpId="0" bldLvl="0" animBg="1"/>
      <p:bldP spid="11" grpId="1" animBg="1"/>
      <p:bldP spid="15" grpId="0"/>
      <p:bldP spid="15" grpId="1"/>
      <p:bldP spid="8" grpId="0"/>
      <p:bldP spid="8" grpId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 </a:t>
            </a:r>
            <a:r>
              <a:rPr lang="en-US" altLang="zh-CN" sz="2400" b="1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SQL </a:t>
            </a:r>
            <a:r>
              <a:rPr lang="zh-CN" altLang="en-US" sz="2400" b="1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查询优化：分区剪枝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7169150" y="1928495"/>
            <a:ext cx="4777740" cy="32766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无法做分区剪枝案例：</a:t>
            </a:r>
            <a:endParaRPr lang="zh-CN" altLang="en-US" sz="1400" b="1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endParaRPr lang="zh-CN" altLang="en-US" sz="1400" b="1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14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对分区字段进行运算，date(DateTime) + 1 &gt; 2020.06.0</a:t>
            </a:r>
            <a:r>
              <a:rPr lang="en-US" altLang="zh-CN" sz="14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</a:t>
            </a:r>
            <a:endParaRPr lang="zh-CN" altLang="en-US" sz="14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14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使用链式比较，2020.06.01 &lt; date(DateTime) &lt; 2020.06.03</a:t>
            </a:r>
            <a:endParaRPr lang="zh-CN" altLang="en-US" sz="14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14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过滤条件未使用分区字段，Volume &lt; 500</a:t>
            </a:r>
            <a:endParaRPr lang="zh-CN" altLang="en-US" sz="14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14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与分区字段比较时使用其它列，date(DateTime) &lt; AnnouncementDate - 3</a:t>
            </a:r>
            <a:endParaRPr lang="zh-CN" altLang="en-US" sz="14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14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使用</a:t>
            </a:r>
            <a:r>
              <a:rPr lang="en-US" altLang="zh-CN" sz="14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or </a:t>
            </a:r>
            <a:r>
              <a:rPr lang="zh-CN" altLang="en-US" sz="14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连接多个条件</a:t>
            </a:r>
            <a:endParaRPr lang="zh-CN" altLang="en-US" sz="14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" name="文本框 1" descr="7b0a202020202262756c6c6574223a20227b5c2263617465676f727949645c223a31303030352c5c2274656d706c61746549645c223a32303233313534367d220a7d0a"/>
          <p:cNvSpPr txBox="1"/>
          <p:nvPr>
            <p:custDataLst>
              <p:tags r:id="rId3"/>
            </p:custDataLst>
          </p:nvPr>
        </p:nvSpPr>
        <p:spPr>
          <a:xfrm>
            <a:off x="658495" y="1928495"/>
            <a:ext cx="5763260" cy="3549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0" fontAlgn="auto">
              <a:lnSpc>
                <a:spcPct val="100000"/>
              </a:lnSpc>
              <a:buFont typeface="Wingdings" panose="05000000000000000000" charset="0"/>
              <a:buNone/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场景：查询每只股票在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2020.06.01-2020.06.02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的记录数目。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658495" y="1009650"/>
            <a:ext cx="1073848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>
              <a:buFont typeface="Arial" panose="020B0604020202020204" pitchFamily="34" charset="0"/>
              <a:buNone/>
            </a:pP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绝大多数分布式查询只涉及分布式表的部分分区，若过滤逻辑可以缩窄相关分区范围，则系统只加载与查询相关的分区，也就是分区剪枝，以节省查询耗时</a:t>
            </a:r>
            <a:r>
              <a:rPr lang="zh-CN" altLang="en-US" sz="1600" b="1" dirty="0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。</a:t>
            </a:r>
            <a:endParaRPr lang="zh-CN" altLang="en-US" sz="1600" b="1" dirty="0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768350" y="2400300"/>
            <a:ext cx="6086475" cy="3322955"/>
          </a:xfrm>
          <a:prstGeom prst="rect">
            <a:avLst/>
          </a:prstGeom>
          <a:solidFill>
            <a:schemeClr val="bg1"/>
          </a:solidFill>
          <a:ln w="28575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</a:ln>
        </p:spPr>
        <p:txBody>
          <a:bodyPr wrap="square" lIns="215900" tIns="45720" rIns="91440" bIns="45720" anchor="t">
            <a:spAutoFit/>
          </a:bodyPr>
          <a:p>
            <a:pPr indent="0"/>
            <a:r>
              <a:rPr lang="zh-CN" sz="14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优化前：链式查询不支持分区</a:t>
            </a:r>
            <a:r>
              <a:rPr lang="zh-CN" altLang="en-US" sz="140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剪枝</a:t>
            </a:r>
            <a:endParaRPr lang="en-US" sz="1400" b="0">
              <a:solidFill>
                <a:srgbClr val="0000FF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r>
              <a:rPr lang="en-US" sz="14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timer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t1 = </a:t>
            </a:r>
            <a:r>
              <a:rPr lang="en-US" sz="14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select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count(*) </a:t>
            </a:r>
            <a:r>
              <a:rPr lang="en-US" sz="14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from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snapshot </a:t>
            </a:r>
            <a:r>
              <a:rPr lang="en-US" sz="14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where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sz="1400" b="0" dirty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2020.06.01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&lt;= date(</a:t>
            </a:r>
            <a:r>
              <a:rPr lang="en-US" sz="1400" b="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DateTime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 &lt;= </a:t>
            </a:r>
            <a:r>
              <a:rPr lang="en-US" sz="1400" b="0" dirty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2020.06.03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sz="14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group by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sz="1400" b="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SecurityID</a:t>
            </a:r>
            <a:r>
              <a:rPr lang="en-US" sz="140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</a:t>
            </a:r>
            <a:endParaRPr lang="en-US" sz="14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/>
            <a:r>
              <a:rPr lang="en-US" sz="1400" b="0" dirty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Time elapsed: 220.431 </a:t>
            </a:r>
            <a:r>
              <a:rPr lang="en-US" sz="1400" b="0" dirty="0" err="1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ms</a:t>
            </a:r>
            <a:endParaRPr lang="en-US" sz="1400" b="0" dirty="0" err="1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endParaRPr lang="zh-CN" sz="14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/>
            <a:r>
              <a:rPr lang="zh-CN" sz="1400" b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优化后：能够走分区剪枝的优化</a:t>
            </a:r>
            <a:endParaRPr lang="en-US" sz="1400" b="0">
              <a:solidFill>
                <a:srgbClr val="0000FF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r>
              <a:rPr lang="en-US" sz="14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timer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t2 = </a:t>
            </a:r>
            <a:r>
              <a:rPr lang="en-US" sz="14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select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count(*) </a:t>
            </a:r>
            <a:r>
              <a:rPr lang="en-US" sz="14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from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snapshot</a:t>
            </a:r>
            <a:r>
              <a:rPr lang="en-US" sz="140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</a:t>
            </a:r>
            <a:endParaRPr lang="en-US" sz="14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r>
              <a:rPr lang="en-US" sz="140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         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sz="14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where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sz="1400" b="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DateTime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&gt;= </a:t>
            </a:r>
            <a:r>
              <a:rPr lang="en-US" sz="1400" b="0" dirty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2020.06.01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sz="14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and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sz="1400" b="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DateTime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&lt;= </a:t>
            </a:r>
            <a:r>
              <a:rPr lang="en-US" sz="1400" b="0" dirty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2020.06.03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sz="14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group by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sz="1400" b="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SecurityID</a:t>
            </a:r>
            <a:r>
              <a:rPr lang="en-US" sz="140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</a:t>
            </a:r>
            <a:endParaRPr lang="en-US" sz="14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/>
            <a:r>
              <a:rPr lang="en-US" sz="1400" b="0" dirty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Time elapsed: 105.269 </a:t>
            </a:r>
            <a:r>
              <a:rPr lang="en-US" sz="1400" b="0" dirty="0" err="1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ms</a:t>
            </a:r>
            <a:endParaRPr lang="en-US" sz="1400" b="0" dirty="0" err="1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/>
            <a:endParaRPr lang="en-US" sz="1400" b="0" dirty="0" err="1">
              <a:solidFill>
                <a:srgbClr val="0000FF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r>
              <a:rPr lang="en-US" sz="14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timer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t2 = </a:t>
            </a:r>
            <a:r>
              <a:rPr lang="en-US" sz="14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select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count(*) </a:t>
            </a:r>
            <a:r>
              <a:rPr lang="en-US" sz="14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from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snapshot</a:t>
            </a:r>
            <a:r>
              <a:rPr lang="en-US" sz="140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</a:t>
            </a:r>
            <a:endParaRPr lang="en-US" sz="14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r>
              <a:rPr lang="en-US" sz="140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         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sz="14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where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date(</a:t>
            </a:r>
            <a:r>
              <a:rPr lang="en-US" sz="1400" b="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DateTime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 </a:t>
            </a:r>
            <a:r>
              <a:rPr lang="en-US" sz="14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between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sz="1400" b="0" dirty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2020.06.01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: </a:t>
            </a:r>
            <a:r>
              <a:rPr lang="en-US" sz="1400" b="0" dirty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2020.06.03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sz="14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group by</a:t>
            </a:r>
            <a:r>
              <a:rPr lang="en-US" sz="14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sz="1400" b="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SecurityID</a:t>
            </a:r>
            <a:r>
              <a:rPr lang="en-US" sz="140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</a:t>
            </a:r>
            <a:endParaRPr lang="en-US" sz="1400" b="0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/>
            <a:r>
              <a:rPr lang="en-US" sz="1400" b="0" dirty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Time elapsed: 94.041 </a:t>
            </a:r>
            <a:r>
              <a:rPr lang="en-US" sz="1400" b="0" dirty="0" err="1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ms</a:t>
            </a:r>
            <a:endParaRPr lang="en-US" altLang="en-US" sz="1400" b="0" dirty="0" err="1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4" grpId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2400" b="1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SQL </a:t>
            </a:r>
            <a:r>
              <a:rPr lang="zh-CN" altLang="en-US" sz="2400" b="1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查询优化：</a:t>
            </a:r>
            <a:r>
              <a:rPr lang="en-US" altLang="zh-CN" sz="2400" b="1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map </a:t>
            </a:r>
            <a:r>
              <a:rPr lang="zh-CN" altLang="en-US" sz="2400" b="1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关键字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7" name="文本框 1" descr="7b0a202020202262756c6c6574223a20227b5c2263617465676f727949645c223a31303030352c5c2274656d706c61746549645c223a32303233313534367d220a7d0a"/>
          <p:cNvSpPr txBox="1"/>
          <p:nvPr/>
        </p:nvSpPr>
        <p:spPr>
          <a:xfrm>
            <a:off x="1364615" y="1907540"/>
            <a:ext cx="7623810" cy="4603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p>
            <a:pPr indent="0" fontAlgn="auto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场景：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查询每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分钟的记录数目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89635" y="4688205"/>
            <a:ext cx="962469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如果分区的粒度大于分组的粒度，则可以使用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map 关键字</a:t>
            </a:r>
            <a:r>
              <a:rPr 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，</a:t>
            </a:r>
            <a:r>
              <a:rPr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从而提升查询性能</a:t>
            </a:r>
            <a:r>
              <a:rPr 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；</a:t>
            </a:r>
            <a:endParaRPr lang="zh-CN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否则可能会影响查询结果。</a:t>
            </a:r>
            <a:endParaRPr lang="zh-CN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90600" y="2576830"/>
            <a:ext cx="8009890" cy="2004060"/>
          </a:xfrm>
          <a:prstGeom prst="rect">
            <a:avLst/>
          </a:prstGeom>
          <a:ln w="28575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79705" tIns="107950">
            <a:noAutofit/>
          </a:bodyPr>
          <a:p>
            <a:pPr indent="0"/>
            <a:r>
              <a:rPr lang="en-US" sz="16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timer</a:t>
            </a:r>
            <a:r>
              <a:rPr lang="en-US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result = </a:t>
            </a:r>
            <a:r>
              <a:rPr lang="en-US" sz="16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</a:t>
            </a:r>
            <a:r>
              <a:rPr lang="en-US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count(*) </a:t>
            </a:r>
            <a:r>
              <a:rPr lang="en-US" sz="16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snapshot </a:t>
            </a:r>
            <a:r>
              <a:rPr lang="en-US" sz="16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group by</a:t>
            </a:r>
            <a:r>
              <a:rPr lang="en-US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sz="1600" b="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SecurityID</a:t>
            </a:r>
            <a:r>
              <a:rPr lang="en-US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bar(</a:t>
            </a:r>
            <a:r>
              <a:rPr lang="en-US" sz="1600" b="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DateTime</a:t>
            </a:r>
            <a:r>
              <a:rPr lang="en-US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sz="1600" b="0" dirty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60</a:t>
            </a:r>
            <a:r>
              <a:rPr lang="en-US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 </a:t>
            </a:r>
            <a:endParaRPr lang="en-US" sz="16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/>
            <a:r>
              <a:rPr lang="en-US" sz="1600" b="0" dirty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// Time elapsed: 431.319 </a:t>
            </a:r>
            <a:r>
              <a:rPr lang="en-US" sz="1600" b="0" dirty="0" err="1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ms</a:t>
            </a:r>
            <a:endParaRPr lang="en-US" sz="1600" b="0" dirty="0" err="1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/>
            <a:endParaRPr lang="en-US" sz="1600" b="0">
              <a:solidFill>
                <a:srgbClr val="0000FF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/>
            <a:r>
              <a:rPr lang="en-US" sz="16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timer</a:t>
            </a:r>
            <a:r>
              <a:rPr lang="en-US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result = </a:t>
            </a:r>
            <a:r>
              <a:rPr lang="en-US" sz="16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</a:t>
            </a:r>
            <a:r>
              <a:rPr lang="en-US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count(*) </a:t>
            </a:r>
            <a:r>
              <a:rPr lang="en-US" sz="16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snapshot </a:t>
            </a:r>
            <a:r>
              <a:rPr lang="en-US" sz="16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group by</a:t>
            </a:r>
            <a:r>
              <a:rPr lang="en-US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sz="1600" b="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SecurityID</a:t>
            </a:r>
            <a:r>
              <a:rPr lang="en-US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bar(</a:t>
            </a:r>
            <a:r>
              <a:rPr lang="en-US" sz="1600" b="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DateTime</a:t>
            </a:r>
            <a:r>
              <a:rPr lang="en-US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sz="1600" b="0" dirty="0">
                <a:solidFill>
                  <a:srgbClr val="098658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60</a:t>
            </a:r>
            <a:r>
              <a:rPr lang="en-US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 </a:t>
            </a:r>
            <a:r>
              <a:rPr lang="en-US" sz="1600" b="0" dirty="0">
                <a:solidFill>
                  <a:srgbClr val="0000FF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map</a:t>
            </a:r>
            <a:r>
              <a:rPr lang="en-US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endParaRPr lang="en-US" sz="16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/>
            <a:r>
              <a:rPr lang="en-US" sz="1600" b="0" dirty="0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// Time elapsed: 376.791 </a:t>
            </a:r>
            <a:r>
              <a:rPr lang="en-US" sz="1600" b="0" dirty="0" err="1">
                <a:solidFill>
                  <a:srgbClr val="008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ms</a:t>
            </a:r>
            <a:endParaRPr lang="en-US" altLang="en-US" sz="1600" b="0" dirty="0" err="1">
              <a:solidFill>
                <a:srgbClr val="008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grpSp>
        <p:nvGrpSpPr>
          <p:cNvPr id="12" name="组合 11"/>
          <p:cNvGrpSpPr/>
          <p:nvPr>
            <p:custDataLst>
              <p:tags r:id="rId3"/>
            </p:custDataLst>
          </p:nvPr>
        </p:nvGrpSpPr>
        <p:grpSpPr>
          <a:xfrm>
            <a:off x="934085" y="2009140"/>
            <a:ext cx="302260" cy="306070"/>
            <a:chOff x="763" y="6708"/>
            <a:chExt cx="476" cy="482"/>
          </a:xfrm>
        </p:grpSpPr>
        <p:sp>
          <p:nvSpPr>
            <p:cNvPr id="13" name="椭圆 12"/>
            <p:cNvSpPr/>
            <p:nvPr>
              <p:custDataLst>
                <p:tags r:id="rId4"/>
              </p:custDataLst>
            </p:nvPr>
          </p:nvSpPr>
          <p:spPr>
            <a:xfrm>
              <a:off x="763" y="6708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14" name="Shape"/>
            <p:cNvSpPr/>
            <p:nvPr>
              <p:custDataLst>
                <p:tags r:id="rId5"/>
              </p:custDataLst>
            </p:nvPr>
          </p:nvSpPr>
          <p:spPr>
            <a:xfrm>
              <a:off x="877" y="6866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16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934085" y="1287780"/>
            <a:ext cx="87376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分组查询中</a:t>
            </a:r>
            <a:r>
              <a:rPr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使用 map 关键字</a:t>
            </a:r>
            <a:r>
              <a:rPr 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，会在每个分区内分别执行，然后输出每个分区的执行结果。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  <p:bldP spid="34" grpId="0"/>
      <p:bldP spid="34" grpId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2400" b="1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SQL </a:t>
            </a:r>
            <a:r>
              <a:rPr lang="zh-CN" sz="2400" b="1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综合优化案例</a:t>
            </a:r>
            <a:endParaRPr kumimoji="0" lang="zh-CN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42315" y="2524760"/>
            <a:ext cx="9385300" cy="193802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计算逻辑为：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从库表中查询数据。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执行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move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操作以获取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− 1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时 刻的数据。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根据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− 1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时刻的数据来计算最终的因子：</a:t>
            </a:r>
            <a:b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</a:b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按天和股票对成交量进行求和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2950" y="897890"/>
            <a:ext cx="10949305" cy="119888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数据是沪深股市的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Level-2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快照数据，时间为一周，数据大小约为 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120 GB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。为了存储这些数据，我们创建了一个基于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TSDB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引擎的分布式库表，并以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TradeTime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和</a:t>
            </a:r>
            <a:r>
              <a:rPr lang="en-US" altLang="zh-CN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SecurityID </a:t>
            </a:r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作为分区列进行分区。一级分区按照日期进行值分区，二级分区按照股票代码 进行哈希分区。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742315" y="4886960"/>
            <a:ext cx="1816100" cy="647700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3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个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SQL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612515" y="4886960"/>
            <a:ext cx="1816100" cy="647700"/>
          </a:xfrm>
          <a:prstGeom prst="roundRect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个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SQL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cxnSp>
        <p:nvCxnSpPr>
          <p:cNvPr id="11" name="直接箭头连接符 10"/>
          <p:cNvCxnSpPr>
            <a:stCxn id="5" idx="3"/>
          </p:cNvCxnSpPr>
          <p:nvPr/>
        </p:nvCxnSpPr>
        <p:spPr>
          <a:xfrm>
            <a:off x="2558415" y="5210810"/>
            <a:ext cx="1054100" cy="0"/>
          </a:xfrm>
          <a:prstGeom prst="straightConnector1">
            <a:avLst/>
          </a:prstGeom>
          <a:ln w="635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0" scaled="0"/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5854700" y="2129155"/>
            <a:ext cx="5850255" cy="375348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SecurityID, TradeTime,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nullFill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rowSum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(BidOrderQty[BidPrice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&gt;=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nullFill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move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(BidPrice[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9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),BidPrice[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9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])])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-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nullFill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move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(BidOrderQty[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9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Bid_vol_diff,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nullFill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rowSum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(OfferOrderQty[OfferPrice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&lt;=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nullFill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move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(OfferPrice[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9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),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OfferPrice[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9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])])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-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nullFill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move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(OfferOrderQty[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9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),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Offer_vol_diff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snapshot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where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date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(TradeTime)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&gt;=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startDate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and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date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(TradeTime)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&lt;=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endDate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and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time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(TradeTime)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&gt;=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09:30:00.000</a:t>
            </a:r>
            <a:endParaRPr lang="en-US" altLang="zh-CN" sz="1400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and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time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(TradeTime) </a:t>
            </a:r>
            <a:r>
              <a:rPr lang="en-US" altLang="zh-CN" sz="14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&lt;= </a:t>
            </a:r>
            <a:r>
              <a:rPr lang="en-US" altLang="zh-CN" sz="14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15:00:00.000</a:t>
            </a:r>
            <a:endParaRPr lang="en-US" altLang="zh-CN" sz="1400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and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(SecurityID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like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"0%"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or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SecurityID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like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"3%"</a:t>
            </a:r>
            <a:endParaRPr lang="en-US" altLang="zh-CN" sz="1400" b="0">
              <a:solidFill>
                <a:srgbClr val="A31515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or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SecurityID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like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"6%"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or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SecurityID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like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"8%"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and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(SecurityID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notlike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"01%"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and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SecurityID </a:t>
            </a: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notlike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"02%"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context by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SecurityID,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date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(TradeTime)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740400" y="2065655"/>
            <a:ext cx="5964555" cy="388366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>
              <a:buClrTx/>
              <a:buSzTx/>
              <a:buFontTx/>
            </a:pP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34" name="椭圆 33"/>
          <p:cNvSpPr/>
          <p:nvPr>
            <p:custDataLst>
              <p:tags r:id="rId4"/>
            </p:custDataLst>
          </p:nvPr>
        </p:nvSpPr>
        <p:spPr>
          <a:xfrm rot="6960000">
            <a:off x="2613025" y="219075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98780" y="6149340"/>
            <a:ext cx="2580640" cy="337185"/>
            <a:chOff x="13801" y="9536"/>
            <a:chExt cx="4064" cy="531"/>
          </a:xfrm>
        </p:grpSpPr>
        <p:sp>
          <p:nvSpPr>
            <p:cNvPr id="18" name="文本框 17"/>
            <p:cNvSpPr txBox="1"/>
            <p:nvPr>
              <p:custDataLst>
                <p:tags r:id="rId5"/>
              </p:custDataLst>
            </p:nvPr>
          </p:nvSpPr>
          <p:spPr>
            <a:xfrm>
              <a:off x="13801" y="9536"/>
              <a:ext cx="1089" cy="531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 fontAlgn="ctr">
                <a:lnSpc>
                  <a:spcPct val="100000"/>
                </a:lnSpc>
              </a:pPr>
              <a:r>
                <a:rPr lang="en-US" altLang="zh-CN" sz="1600" b="1" dirty="0">
                  <a:solidFill>
                    <a:schemeClr val="bg1">
                      <a:alpha val="50000"/>
                    </a:schemeClr>
                  </a:solidFill>
                  <a:latin typeface="Noto Sans S Chinese Regular" panose="020B0500000000000000" pitchFamily="34" charset="-128"/>
                  <a:ea typeface="Noto Sans S Chinese Regular" panose="020B0500000000000000" pitchFamily="34" charset="-128"/>
                  <a:cs typeface="思源黑体 Medium" panose="020B0600000000000000" charset="-122"/>
                </a:rPr>
                <a:t>01 </a:t>
              </a:r>
              <a:endParaRPr lang="en-US" altLang="zh-CN" sz="1600" b="1" dirty="0">
                <a:solidFill>
                  <a:schemeClr val="bg1">
                    <a:alpha val="50000"/>
                  </a:schemeClr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  <a:cs typeface="思源黑体 Medium" panose="020B0600000000000000" charset="-122"/>
              </a:endParaRPr>
            </a:p>
          </p:txBody>
        </p:sp>
        <p:cxnSp>
          <p:nvCxnSpPr>
            <p:cNvPr id="20" name="直接连接符 19"/>
            <p:cNvCxnSpPr/>
            <p:nvPr>
              <p:custDataLst>
                <p:tags r:id="rId6"/>
              </p:custDataLst>
            </p:nvPr>
          </p:nvCxnSpPr>
          <p:spPr>
            <a:xfrm>
              <a:off x="14733" y="9757"/>
              <a:ext cx="2208" cy="0"/>
            </a:xfrm>
            <a:prstGeom prst="line">
              <a:avLst/>
            </a:prstGeom>
            <a:ln w="1270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>
              <p:custDataLst>
                <p:tags r:id="rId7"/>
              </p:custDataLst>
            </p:nvPr>
          </p:nvSpPr>
          <p:spPr>
            <a:xfrm>
              <a:off x="16776" y="9536"/>
              <a:ext cx="1089" cy="531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 fontAlgn="ctr">
                <a:lnSpc>
                  <a:spcPct val="100000"/>
                </a:lnSpc>
              </a:pPr>
              <a:r>
                <a:rPr lang="en-US" altLang="zh-CN" sz="1600" b="1" dirty="0">
                  <a:solidFill>
                    <a:schemeClr val="bg1">
                      <a:alpha val="50000"/>
                    </a:schemeClr>
                  </a:solidFill>
                  <a:latin typeface="Noto Sans S Chinese Regular" panose="020B0500000000000000" pitchFamily="34" charset="-128"/>
                  <a:ea typeface="Noto Sans S Chinese Regular" panose="020B0500000000000000" pitchFamily="34" charset="-128"/>
                  <a:cs typeface="思源黑体 Medium" panose="020B0600000000000000" charset="-122"/>
                </a:rPr>
                <a:t>04 </a:t>
              </a:r>
              <a:endParaRPr lang="en-US" altLang="zh-CN" sz="1600" b="1" dirty="0">
                <a:solidFill>
                  <a:schemeClr val="bg1">
                    <a:alpha val="50000"/>
                  </a:schemeClr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  <a:cs typeface="思源黑体 Medium" panose="020B0600000000000000" charset="-122"/>
              </a:endParaRPr>
            </a:p>
          </p:txBody>
        </p:sp>
        <p:cxnSp>
          <p:nvCxnSpPr>
            <p:cNvPr id="22" name="直接连接符 21"/>
            <p:cNvCxnSpPr/>
            <p:nvPr>
              <p:custDataLst>
                <p:tags r:id="rId8"/>
              </p:custDataLst>
            </p:nvPr>
          </p:nvCxnSpPr>
          <p:spPr>
            <a:xfrm>
              <a:off x="14723" y="9757"/>
              <a:ext cx="943" cy="0"/>
            </a:xfrm>
            <a:prstGeom prst="line">
              <a:avLst/>
            </a:prstGeom>
            <a:ln w="38100">
              <a:solidFill>
                <a:schemeClr val="bg1">
                  <a:alpha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文本框 27"/>
          <p:cNvSpPr txBox="1"/>
          <p:nvPr>
            <p:custDataLst>
              <p:tags r:id="rId9"/>
            </p:custDataLst>
          </p:nvPr>
        </p:nvSpPr>
        <p:spPr>
          <a:xfrm>
            <a:off x="2287905" y="2589848"/>
            <a:ext cx="7636510" cy="163004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fontAlgn="ctr">
              <a:lnSpc>
                <a:spcPct val="100000"/>
              </a:lnSpc>
            </a:pPr>
            <a:r>
              <a:rPr lang="en-US" altLang="zh-CN" sz="10000" b="1" spc="400" dirty="0"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思源黑体 Medium" panose="020B0600000000000000" charset="-122"/>
                <a:sym typeface="+mn-ea"/>
              </a:rPr>
              <a:t>THANKS</a:t>
            </a:r>
            <a:endParaRPr lang="en-US" altLang="zh-CN" sz="10000" b="1" spc="400" dirty="0">
              <a:solidFill>
                <a:schemeClr val="bg1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思源黑体 Medium" panose="020B0600000000000000" charset="-122"/>
              <a:sym typeface="+mn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81" name="组合 80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82" name="椭圆 81"/>
              <p:cNvSpPr/>
              <p:nvPr>
                <p:custDataLst>
                  <p:tags r:id="rId10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89" name="椭圆 8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90" name="椭圆 89"/>
              <p:cNvSpPr/>
              <p:nvPr>
                <p:custDataLst>
                  <p:tags r:id="rId12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91" name="组合 90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92" name="椭圆 9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93" name="椭圆 9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94" name="椭圆 93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104" name="组合 103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105" name="椭圆 104"/>
              <p:cNvSpPr/>
              <p:nvPr>
                <p:custDataLst>
                  <p:tags r:id="rId16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06" name="椭圆 105"/>
              <p:cNvSpPr/>
              <p:nvPr>
                <p:custDataLst>
                  <p:tags r:id="rId17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07" name="椭圆 106"/>
              <p:cNvSpPr/>
              <p:nvPr>
                <p:custDataLst>
                  <p:tags r:id="rId18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</p:grpSp>
      <p:cxnSp>
        <p:nvCxnSpPr>
          <p:cNvPr id="4" name="直接连接符 3"/>
          <p:cNvCxnSpPr/>
          <p:nvPr>
            <p:custDataLst>
              <p:tags r:id="rId19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公司logo"/>
          <p:cNvPicPr>
            <a:picLocks noChangeAspect="1"/>
          </p:cNvPicPr>
          <p:nvPr/>
        </p:nvPicPr>
        <p:blipFill>
          <a:blip r:embed="rId20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  <p:cxnSp>
        <p:nvCxnSpPr>
          <p:cNvPr id="13" name="直接连接符 12"/>
          <p:cNvCxnSpPr/>
          <p:nvPr>
            <p:custDataLst>
              <p:tags r:id="rId21"/>
            </p:custDataLst>
          </p:nvPr>
        </p:nvCxnSpPr>
        <p:spPr>
          <a:xfrm>
            <a:off x="11611610" y="2054372"/>
            <a:ext cx="0" cy="2954215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2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SQL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的概念和使用场景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96315" y="1263015"/>
            <a:ext cx="9207500" cy="82994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en-US" altLang="zh-CN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SQL</a:t>
            </a:r>
            <a:r>
              <a:rPr lang="zh-CN" altLang="en-US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（</a:t>
            </a:r>
            <a:r>
              <a:rPr lang="en-US" altLang="zh-CN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Structured Query Language</a:t>
            </a:r>
            <a:r>
              <a:rPr lang="zh-CN" altLang="en-US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，结构化查询语言）是用于管理和操作关系型数据库的标准编程语言。它允许用户创建、读取、更新和删除数据库中的数据（</a:t>
            </a:r>
            <a:r>
              <a:rPr lang="en-US" altLang="zh-CN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CRUD</a:t>
            </a:r>
            <a:r>
              <a:rPr lang="zh-CN" altLang="en-US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操作）。</a:t>
            </a:r>
            <a:endParaRPr lang="en-US" altLang="zh-CN" sz="1600" b="0" i="0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96315" y="3176270"/>
            <a:ext cx="9309100" cy="1938020"/>
          </a:xfrm>
          <a:prstGeom prst="rect">
            <a:avLst/>
          </a:prstGeom>
        </p:spPr>
        <p:txBody>
          <a:bodyPr wrap="square">
            <a:spAutoFit/>
          </a:bodyPr>
          <a:p>
            <a:pPr marL="285750" indent="-28575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数据查询与分析：通过</a:t>
            </a:r>
            <a:r>
              <a:rPr lang="en-US" altLang="zh-CN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SELECT </a:t>
            </a:r>
            <a:r>
              <a:rPr lang="zh-CN" altLang="en-US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语句从数据库中提取特定信息，支持复杂条件过滤、排序和分组</a:t>
            </a:r>
            <a:endParaRPr lang="zh-CN" altLang="en-US" sz="1600" b="0" i="0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数据管理：插入</a:t>
            </a:r>
            <a:r>
              <a:rPr lang="en-US" altLang="zh-CN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(INSERT)</a:t>
            </a:r>
            <a:r>
              <a:rPr lang="zh-CN" altLang="en-US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、更新</a:t>
            </a:r>
            <a:r>
              <a:rPr lang="en-US" altLang="zh-CN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(UPDATE) </a:t>
            </a:r>
            <a:r>
              <a:rPr lang="zh-CN" altLang="en-US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和删除</a:t>
            </a:r>
            <a:r>
              <a:rPr lang="en-US" altLang="zh-CN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(DELETE) </a:t>
            </a:r>
            <a:r>
              <a:rPr lang="zh-CN" altLang="en-US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数据库记录</a:t>
            </a:r>
            <a:endParaRPr lang="zh-CN" altLang="en-US" sz="1600" b="0" i="0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数据库设计：创建和修改表结构</a:t>
            </a:r>
            <a:r>
              <a:rPr lang="en-US" altLang="zh-CN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(CREATE/ALTER TABLE)</a:t>
            </a:r>
            <a:r>
              <a:rPr lang="zh-CN" altLang="en-US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，定义主键、外键等约束</a:t>
            </a:r>
            <a:endParaRPr lang="zh-CN" altLang="en-US" sz="1600" b="0" i="0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报表生成：聚合数据并生成业务报表，支持多表连接查询</a:t>
            </a:r>
            <a:endParaRPr lang="zh-CN" altLang="en-US" sz="1600" b="0" i="0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Web </a:t>
            </a:r>
            <a:r>
              <a:rPr lang="zh-CN" altLang="en-US" sz="1600" b="0" i="0">
                <a:solidFill>
                  <a:srgbClr val="40404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应用开发：作为后端与数据库交互的标准语言，支持电子商务、社交网络等各类应用</a:t>
            </a:r>
            <a:endParaRPr lang="zh-CN" altLang="en-US" sz="1600" b="0" i="0">
              <a:solidFill>
                <a:srgbClr val="40404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78230" y="271907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应用场景</a:t>
            </a:r>
            <a:endParaRPr lang="zh-CN" altLang="en-US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常见的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 SQL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操作（以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 DolphinDB SQL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为例）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970915" y="117094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DDL (Data Definition Language)</a:t>
            </a:r>
            <a:endParaRPr lang="en-US" altLang="zh-CN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6409055" y="117094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DML (Data Manipulation Language)</a:t>
            </a:r>
            <a:endParaRPr lang="en-US" altLang="zh-CN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grpSp>
        <p:nvGrpSpPr>
          <p:cNvPr id="14" name="组合 13"/>
          <p:cNvGrpSpPr/>
          <p:nvPr>
            <p:custDataLst>
              <p:tags r:id="rId5"/>
            </p:custDataLst>
          </p:nvPr>
        </p:nvGrpSpPr>
        <p:grpSpPr>
          <a:xfrm>
            <a:off x="507365" y="1177925"/>
            <a:ext cx="302260" cy="306070"/>
            <a:chOff x="763" y="6708"/>
            <a:chExt cx="476" cy="482"/>
          </a:xfrm>
        </p:grpSpPr>
        <p:sp>
          <p:nvSpPr>
            <p:cNvPr id="15" name="椭圆 14"/>
            <p:cNvSpPr/>
            <p:nvPr>
              <p:custDataLst>
                <p:tags r:id="rId6"/>
              </p:custDataLst>
            </p:nvPr>
          </p:nvSpPr>
          <p:spPr>
            <a:xfrm>
              <a:off x="763" y="6708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16" name="Shape"/>
            <p:cNvSpPr/>
            <p:nvPr>
              <p:custDataLst>
                <p:tags r:id="rId7"/>
              </p:custDataLst>
            </p:nvPr>
          </p:nvSpPr>
          <p:spPr>
            <a:xfrm>
              <a:off x="877" y="6866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grpSp>
        <p:nvGrpSpPr>
          <p:cNvPr id="6" name="组合 5"/>
          <p:cNvGrpSpPr/>
          <p:nvPr>
            <p:custDataLst>
              <p:tags r:id="rId8"/>
            </p:custDataLst>
          </p:nvPr>
        </p:nvGrpSpPr>
        <p:grpSpPr>
          <a:xfrm>
            <a:off x="5942965" y="1177925"/>
            <a:ext cx="302260" cy="306070"/>
            <a:chOff x="763" y="6708"/>
            <a:chExt cx="476" cy="482"/>
          </a:xfrm>
        </p:grpSpPr>
        <p:sp>
          <p:nvSpPr>
            <p:cNvPr id="7" name="椭圆 6"/>
            <p:cNvSpPr/>
            <p:nvPr>
              <p:custDataLst>
                <p:tags r:id="rId9"/>
              </p:custDataLst>
            </p:nvPr>
          </p:nvSpPr>
          <p:spPr>
            <a:xfrm>
              <a:off x="763" y="6708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8" name="Shape"/>
            <p:cNvSpPr/>
            <p:nvPr>
              <p:custDataLst>
                <p:tags r:id="rId10"/>
              </p:custDataLst>
            </p:nvPr>
          </p:nvSpPr>
          <p:spPr>
            <a:xfrm>
              <a:off x="877" y="6866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869315" y="171704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create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创建数据表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69315" y="326771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alter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添加、删除或重命名列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69315" y="475932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drop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删除数据库或者数据表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87425" y="2135505"/>
            <a:ext cx="3356610" cy="95313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create table </a:t>
            </a:r>
            <a:r>
              <a:rPr lang="en-US" altLang="zh-CN" sz="14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tb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id </a:t>
            </a:r>
            <a:r>
              <a:rPr lang="en-US" altLang="zh-CN" sz="1400" b="0">
                <a:solidFill>
                  <a:srgbClr val="0000E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SYMBOL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  val </a:t>
            </a:r>
            <a:r>
              <a:rPr lang="en-US" altLang="zh-CN" sz="1400" b="0">
                <a:solidFill>
                  <a:srgbClr val="0000E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DOUBLE</a:t>
            </a:r>
            <a:endParaRPr lang="en-US" altLang="zh-CN" sz="1400" b="0">
              <a:solidFill>
                <a:srgbClr val="0000EE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4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3" name="矩形 22"/>
          <p:cNvSpPr/>
          <p:nvPr>
            <p:custDataLst>
              <p:tags r:id="rId11"/>
            </p:custDataLst>
          </p:nvPr>
        </p:nvSpPr>
        <p:spPr>
          <a:xfrm>
            <a:off x="987425" y="2124075"/>
            <a:ext cx="4283710" cy="97599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87425" y="3767455"/>
            <a:ext cx="4206875" cy="73723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alter table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pt </a:t>
            </a:r>
            <a:r>
              <a:rPr lang="en-US" altLang="zh-CN" sz="14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add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location </a:t>
            </a:r>
            <a:r>
              <a:rPr lang="en-US" altLang="zh-CN" sz="1400" b="0">
                <a:solidFill>
                  <a:srgbClr val="0000EE"/>
                </a:solidFill>
                <a:latin typeface="MyFont" panose="02010609030101010101" charset="-122"/>
                <a:ea typeface="MyFont" panose="02010609030101010101" charset="-122"/>
              </a:rPr>
              <a:t>SYMBOL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;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alter table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pt </a:t>
            </a:r>
            <a:r>
              <a:rPr lang="en-US" altLang="zh-CN" sz="14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rename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location </a:t>
            </a:r>
            <a:r>
              <a:rPr lang="en-US" altLang="zh-CN" sz="14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to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loc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4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alter table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pt </a:t>
            </a:r>
            <a:r>
              <a:rPr lang="en-US" altLang="zh-CN" sz="14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drop</a:t>
            </a:r>
            <a:r>
              <a:rPr lang="en-US" altLang="zh-CN" sz="14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value</a:t>
            </a:r>
            <a:endParaRPr lang="en-US" altLang="zh-CN" sz="14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25" name="矩形 24"/>
          <p:cNvSpPr/>
          <p:nvPr>
            <p:custDataLst>
              <p:tags r:id="rId12"/>
            </p:custDataLst>
          </p:nvPr>
        </p:nvSpPr>
        <p:spPr>
          <a:xfrm>
            <a:off x="987425" y="3648075"/>
            <a:ext cx="4284345" cy="97599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87425" y="5262880"/>
            <a:ext cx="4115435" cy="302895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drop database if exists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"dfs://test"</a:t>
            </a:r>
            <a:endParaRPr lang="en-US" altLang="zh-CN" sz="1400" b="0">
              <a:solidFill>
                <a:srgbClr val="A31515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7" name="矩形 26"/>
          <p:cNvSpPr/>
          <p:nvPr>
            <p:custDataLst>
              <p:tags r:id="rId13"/>
            </p:custDataLst>
          </p:nvPr>
        </p:nvSpPr>
        <p:spPr>
          <a:xfrm>
            <a:off x="987425" y="5187315"/>
            <a:ext cx="4284345" cy="81089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87425" y="5601970"/>
            <a:ext cx="3987800" cy="302895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ts val="1650"/>
              </a:lnSpc>
            </a:pPr>
            <a:r>
              <a:rPr lang="en-US" altLang="zh-CN" sz="14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drop table if exists 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"dfs://test"</a:t>
            </a:r>
            <a:r>
              <a:rPr lang="en-US" altLang="zh-CN" sz="14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.</a:t>
            </a:r>
            <a:r>
              <a:rPr lang="en-US" altLang="zh-CN" sz="14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"pt"</a:t>
            </a:r>
            <a:endParaRPr lang="en-US" altLang="zh-CN" sz="1400" b="0">
              <a:solidFill>
                <a:srgbClr val="A31515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271260" y="2159000"/>
            <a:ext cx="4227195" cy="82994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insert into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values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`GOOG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200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);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update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t1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set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vol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long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();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delete from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where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id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;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0" name="矩形 29"/>
          <p:cNvSpPr/>
          <p:nvPr>
            <p:custDataLst>
              <p:tags r:id="rId14"/>
            </p:custDataLst>
          </p:nvPr>
        </p:nvSpPr>
        <p:spPr>
          <a:xfrm>
            <a:off x="6245860" y="2085975"/>
            <a:ext cx="5198110" cy="97599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169025" y="162814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数据增删改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449060" y="3424238"/>
            <a:ext cx="50800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buClrTx/>
              <a:buSzTx/>
              <a:buFontTx/>
            </a:pPr>
            <a:r>
              <a:rPr lang="en-US" altLang="zh-CN" b="1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DQL</a:t>
            </a:r>
            <a:r>
              <a:rPr lang="en-US" altLang="zh-CN" b="1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（</a:t>
            </a:r>
            <a:r>
              <a:rPr lang="en-US" altLang="zh-CN" b="1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Data Query Language</a:t>
            </a:r>
            <a:r>
              <a:rPr lang="en-US" altLang="zh-CN" b="1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）</a:t>
            </a:r>
            <a:endParaRPr lang="en-US" altLang="zh-CN" b="1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grpSp>
        <p:nvGrpSpPr>
          <p:cNvPr id="33" name="组合 32"/>
          <p:cNvGrpSpPr/>
          <p:nvPr>
            <p:custDataLst>
              <p:tags r:id="rId15"/>
            </p:custDataLst>
          </p:nvPr>
        </p:nvGrpSpPr>
        <p:grpSpPr>
          <a:xfrm>
            <a:off x="5968365" y="3412490"/>
            <a:ext cx="302260" cy="306070"/>
            <a:chOff x="763" y="6708"/>
            <a:chExt cx="476" cy="482"/>
          </a:xfrm>
        </p:grpSpPr>
        <p:sp>
          <p:nvSpPr>
            <p:cNvPr id="34" name="椭圆 33"/>
            <p:cNvSpPr/>
            <p:nvPr>
              <p:custDataLst>
                <p:tags r:id="rId16"/>
              </p:custDataLst>
            </p:nvPr>
          </p:nvSpPr>
          <p:spPr>
            <a:xfrm>
              <a:off x="763" y="6708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35" name="Shape"/>
            <p:cNvSpPr/>
            <p:nvPr>
              <p:custDataLst>
                <p:tags r:id="rId17"/>
              </p:custDataLst>
            </p:nvPr>
          </p:nvSpPr>
          <p:spPr>
            <a:xfrm>
              <a:off x="877" y="6866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6271260" y="4191635"/>
            <a:ext cx="5080000" cy="583565"/>
          </a:xfrm>
          <a:prstGeom prst="rect">
            <a:avLst/>
          </a:prstGeom>
        </p:spPr>
        <p:txBody>
          <a:bodyPr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select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* 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from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t1 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where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sym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600" b="0">
                <a:solidFill>
                  <a:srgbClr val="A31515"/>
                </a:solidFill>
                <a:latin typeface="MyFont" panose="02010609030101010101" charset="-122"/>
                <a:ea typeface="MyFont" panose="02010609030101010101" charset="-122"/>
              </a:rPr>
              <a:t>`IBM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;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select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count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(sym) 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counts 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from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t1 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group by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sym;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37" name="矩形 36"/>
          <p:cNvSpPr/>
          <p:nvPr>
            <p:custDataLst>
              <p:tags r:id="rId18"/>
            </p:custDataLst>
          </p:nvPr>
        </p:nvSpPr>
        <p:spPr>
          <a:xfrm>
            <a:off x="6271260" y="4063365"/>
            <a:ext cx="5172710" cy="84010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449060" y="5242878"/>
            <a:ext cx="5080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algn="l">
              <a:buClrTx/>
              <a:buSzTx/>
              <a:buFontTx/>
            </a:pPr>
            <a:r>
              <a:rPr lang="en-US" altLang="zh-CN" b="1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DCL</a:t>
            </a:r>
            <a:r>
              <a:rPr lang="en-US" altLang="zh-CN" b="1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（</a:t>
            </a:r>
            <a:r>
              <a:rPr lang="en-US" altLang="zh-CN" b="1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Data Control Language</a:t>
            </a:r>
            <a:r>
              <a:rPr lang="en-US" altLang="zh-CN" b="1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）</a:t>
            </a:r>
            <a:endParaRPr lang="en-US" altLang="zh-CN" b="1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grpSp>
        <p:nvGrpSpPr>
          <p:cNvPr id="39" name="组合 38"/>
          <p:cNvGrpSpPr/>
          <p:nvPr>
            <p:custDataLst>
              <p:tags r:id="rId19"/>
            </p:custDataLst>
          </p:nvPr>
        </p:nvGrpSpPr>
        <p:grpSpPr>
          <a:xfrm>
            <a:off x="5968365" y="5231130"/>
            <a:ext cx="302260" cy="306070"/>
            <a:chOff x="763" y="6708"/>
            <a:chExt cx="476" cy="482"/>
          </a:xfrm>
        </p:grpSpPr>
        <p:sp>
          <p:nvSpPr>
            <p:cNvPr id="40" name="椭圆 39"/>
            <p:cNvSpPr/>
            <p:nvPr>
              <p:custDataLst>
                <p:tags r:id="rId20"/>
              </p:custDataLst>
            </p:nvPr>
          </p:nvSpPr>
          <p:spPr>
            <a:xfrm>
              <a:off x="763" y="6708"/>
              <a:ext cx="477" cy="483"/>
            </a:xfrm>
            <a:prstGeom prst="ellipse">
              <a:avLst/>
            </a:prstGeom>
            <a:gradFill>
              <a:gsLst>
                <a:gs pos="0">
                  <a:srgbClr val="022EA6">
                    <a:alpha val="0"/>
                  </a:srgbClr>
                </a:gs>
                <a:gs pos="89000">
                  <a:srgbClr val="022EA6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41" name="Shape"/>
            <p:cNvSpPr/>
            <p:nvPr>
              <p:custDataLst>
                <p:tags r:id="rId21"/>
              </p:custDataLst>
            </p:nvPr>
          </p:nvSpPr>
          <p:spPr>
            <a:xfrm>
              <a:off x="877" y="6866"/>
              <a:ext cx="242" cy="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98" y="1785"/>
                  </a:moveTo>
                  <a:cubicBezTo>
                    <a:pt x="12368" y="1785"/>
                    <a:pt x="11884" y="1989"/>
                    <a:pt x="11731" y="2168"/>
                  </a:cubicBezTo>
                  <a:lnTo>
                    <a:pt x="1785" y="11705"/>
                  </a:lnTo>
                  <a:lnTo>
                    <a:pt x="9895" y="19815"/>
                  </a:lnTo>
                  <a:lnTo>
                    <a:pt x="19432" y="9869"/>
                  </a:lnTo>
                  <a:cubicBezTo>
                    <a:pt x="19611" y="9716"/>
                    <a:pt x="19815" y="9232"/>
                    <a:pt x="19815" y="9002"/>
                  </a:cubicBezTo>
                  <a:lnTo>
                    <a:pt x="19815" y="1785"/>
                  </a:lnTo>
                  <a:lnTo>
                    <a:pt x="12598" y="1785"/>
                  </a:lnTo>
                  <a:close/>
                  <a:moveTo>
                    <a:pt x="9895" y="21600"/>
                  </a:moveTo>
                  <a:cubicBezTo>
                    <a:pt x="9410" y="21600"/>
                    <a:pt x="8977" y="21370"/>
                    <a:pt x="8645" y="21064"/>
                  </a:cubicBezTo>
                  <a:lnTo>
                    <a:pt x="561" y="12955"/>
                  </a:lnTo>
                  <a:cubicBezTo>
                    <a:pt x="179" y="12623"/>
                    <a:pt x="0" y="12190"/>
                    <a:pt x="0" y="11705"/>
                  </a:cubicBezTo>
                  <a:cubicBezTo>
                    <a:pt x="0" y="11221"/>
                    <a:pt x="179" y="10736"/>
                    <a:pt x="561" y="10430"/>
                  </a:cubicBezTo>
                  <a:lnTo>
                    <a:pt x="10430" y="867"/>
                  </a:lnTo>
                  <a:cubicBezTo>
                    <a:pt x="10966" y="383"/>
                    <a:pt x="11884" y="0"/>
                    <a:pt x="12598" y="0"/>
                  </a:cubicBezTo>
                  <a:lnTo>
                    <a:pt x="19815" y="0"/>
                  </a:lnTo>
                  <a:cubicBezTo>
                    <a:pt x="20784" y="0"/>
                    <a:pt x="21600" y="816"/>
                    <a:pt x="21600" y="1785"/>
                  </a:cubicBezTo>
                  <a:lnTo>
                    <a:pt x="21600" y="9002"/>
                  </a:lnTo>
                  <a:cubicBezTo>
                    <a:pt x="21600" y="9716"/>
                    <a:pt x="21217" y="10634"/>
                    <a:pt x="20682" y="11170"/>
                  </a:cubicBezTo>
                  <a:lnTo>
                    <a:pt x="11195" y="21064"/>
                  </a:lnTo>
                  <a:cubicBezTo>
                    <a:pt x="10864" y="21370"/>
                    <a:pt x="10379" y="21600"/>
                    <a:pt x="9895" y="21600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22860" rIns="22860" anchor="ctr"/>
            <a:p>
              <a:pPr defTabSz="228600">
                <a:lnSpc>
                  <a:spcPct val="93000"/>
                </a:lnSpc>
                <a:defRPr sz="1800">
                  <a:solidFill>
                    <a:srgbClr val="000000"/>
                  </a:solidFill>
                </a:defRPr>
              </a:pPr>
              <a:endParaRPr sz="9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6409055" y="5681345"/>
            <a:ext cx="40640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的权限控制通过函数实现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22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18103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Noto Sans S Chinese Regular" panose="020B0500000000000000" pitchFamily="34" charset="-128"/>
                <a:ea typeface="Noto Sans S Chinese Regular" panose="020B0500000000000000" pitchFamily="34" charset="-128"/>
                <a:sym typeface="+mn-ea"/>
              </a:rPr>
              <a:t>02</a:t>
            </a:r>
            <a:endParaRPr lang="en-US" altLang="zh-CN" sz="4400" i="1" u="sng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02205" y="3246120"/>
            <a:ext cx="91744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5400" b="1" spc="200" dirty="0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rPr>
              <a:t>DolphinDB</a:t>
            </a:r>
            <a:r>
              <a:rPr lang="en-US" altLang="zh-CN" sz="54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400000000000000" charset="-122"/>
              </a:rPr>
              <a:t> SQL</a:t>
            </a:r>
            <a:endParaRPr lang="zh-CN" altLang="en-US" sz="5400" dirty="0">
              <a:solidFill>
                <a:schemeClr val="bg1"/>
              </a:solidFill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Noto Sans S Chinese Regular" panose="020B0500000000000000" pitchFamily="34" charset="-128"/>
                  <a:ea typeface="Noto Sans S Chinese Regular" panose="020B0500000000000000" pitchFamily="34" charset="-128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DolphinDB SQL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语法概览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92505" y="5382895"/>
            <a:ext cx="6096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/>
              <a:t>https://docs.dolphindb.cn/zh/tutorials/std_sql_ddb.html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992505" y="490283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对标准</a:t>
            </a:r>
            <a:r>
              <a:rPr lang="en-US" altLang="zh-CN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SQL </a:t>
            </a:r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的支持性参阅：</a:t>
            </a:r>
            <a:endParaRPr lang="zh-CN" altLang="en-US" b="1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92505" y="1819275"/>
            <a:ext cx="6917690" cy="2584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兼容标准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SQL</a:t>
            </a:r>
            <a:r>
              <a:rPr lang="zh-CN" altLang="en-US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；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支持分布式计算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支持使用上下文中的创建的变量和函数</a:t>
            </a:r>
            <a:endParaRPr 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作为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LANG </a:t>
            </a:r>
            <a:r>
              <a:rPr lang="zh-CN" altLang="en-US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的一个子集，支持将查询结果赋值给变量</a:t>
            </a:r>
            <a:endParaRPr lang="zh-CN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DolphinDB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对标准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SQL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的语法做了扩展：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indent="0" fontAlgn="auto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    </a:t>
            </a:r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asof join、window join、pivot by、context by</a:t>
            </a:r>
            <a:r>
              <a:rPr lang="en-US" altLang="zh-CN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等</a:t>
            </a:r>
            <a:endParaRPr lang="zh-CN" altLang="en-US" b="1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lvl="1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可以动态生成的代码（元编程）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92505" y="1254125"/>
            <a:ext cx="609600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000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DolphinDB SQL </a:t>
            </a:r>
            <a:r>
              <a:rPr lang="zh-CN" altLang="en-US" sz="2000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的特点</a:t>
            </a:r>
            <a:endParaRPr lang="zh-CN" altLang="en-US" sz="2000" b="1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DolphinDB SQL VS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传统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 SQL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960755" y="3091180"/>
            <a:ext cx="1034351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" panose="00020600040101010101" charset="-122"/>
                <a:sym typeface="+mn-ea"/>
              </a:rPr>
              <a:t>作为函数的返回值或参数传入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" panose="00020600040101010101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210945" y="4480560"/>
            <a:ext cx="7352665" cy="1322070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def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getAnnualVolatility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(originTable){ 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return  select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std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deltas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(value) \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prev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(value))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*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sqrt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rPr>
              <a:t>252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) 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    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from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originTable 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group by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fundID 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} 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annualVolatility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getAnnualVolatility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(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select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* </a:t>
            </a:r>
            <a:r>
              <a:rPr lang="en-US" altLang="zh-CN" sz="1600" b="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</a:rPr>
              <a:t>from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fundData) 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58545" y="4253230"/>
            <a:ext cx="7748905" cy="175704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68375" y="3743008"/>
            <a:ext cx="5080000" cy="337185"/>
          </a:xfrm>
          <a:prstGeom prst="rect">
            <a:avLst/>
          </a:prstGeom>
        </p:spPr>
        <p:txBody>
          <a:bodyPr>
            <a:spAutoFit/>
          </a:bodyPr>
          <a:p>
            <a:pPr marL="0" indent="0"/>
            <a:r>
              <a:rPr lang="zh-CN" altLang="en-US" sz="1600" b="0" i="0">
                <a:solidFill>
                  <a:srgbClr val="292A2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计算每只基金的年化波动率：</a:t>
            </a:r>
            <a:endParaRPr lang="zh-CN" altLang="en-US" sz="1600" b="0" i="0">
              <a:solidFill>
                <a:srgbClr val="292A2E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210945" y="1990725"/>
            <a:ext cx="7352665" cy="583565"/>
          </a:xfrm>
          <a:prstGeom prst="rect">
            <a:avLst/>
          </a:prstGeom>
        </p:spPr>
        <p:txBody>
          <a:bodyPr wrap="square">
            <a:spAutoFit/>
          </a:bodyPr>
          <a:p>
            <a:pPr indent="0" fontAlgn="auto">
              <a:lnSpc>
                <a:spcPct val="100000"/>
              </a:lnSpc>
            </a:pPr>
            <a:r>
              <a:rPr lang="en-US" altLang="zh-CN" sz="16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t </a:t>
            </a:r>
            <a:r>
              <a:rPr lang="en-US" altLang="zh-CN" sz="160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= </a:t>
            </a:r>
            <a:r>
              <a:rPr lang="en-US" altLang="zh-CN" sz="1600" b="1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table</a:t>
            </a:r>
            <a:r>
              <a:rPr lang="en-US" altLang="zh-CN" sz="16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(</a:t>
            </a:r>
            <a:r>
              <a:rPr lang="en-US" altLang="zh-CN" sz="160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1</a:t>
            </a:r>
            <a:r>
              <a:rPr lang="en-US" altLang="zh-CN" sz="160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..</a:t>
            </a:r>
            <a:r>
              <a:rPr lang="en-US" altLang="zh-CN" sz="160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5 </a:t>
            </a:r>
            <a:r>
              <a:rPr lang="en-US" altLang="zh-CN" sz="160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as</a:t>
            </a:r>
            <a:r>
              <a:rPr lang="en-US" altLang="zh-CN" sz="16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 id, </a:t>
            </a:r>
            <a:r>
              <a:rPr lang="en-US" altLang="zh-CN" sz="160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1.1 1.2 1.3 1.2 1.3 </a:t>
            </a:r>
            <a:r>
              <a:rPr lang="en-US" altLang="zh-CN" sz="160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as</a:t>
            </a:r>
            <a:r>
              <a:rPr lang="en-US" altLang="zh-CN" sz="16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 val)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  <a:p>
            <a:pPr indent="0" fontAlgn="auto">
              <a:lnSpc>
                <a:spcPct val="100000"/>
              </a:lnSpc>
            </a:pP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re </a:t>
            </a:r>
            <a:r>
              <a:rPr lang="en-US" altLang="zh-CN" sz="1600" b="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</a:rPr>
              <a:t>= </a:t>
            </a:r>
            <a:r>
              <a:rPr lang="en-US" altLang="zh-CN" sz="160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select </a:t>
            </a:r>
            <a:r>
              <a:rPr lang="en-US" altLang="zh-CN" sz="1600">
                <a:solidFill>
                  <a:srgbClr val="FF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* </a:t>
            </a:r>
            <a:r>
              <a:rPr lang="en-US" altLang="zh-CN" sz="1600">
                <a:solidFill>
                  <a:srgbClr val="AF00DB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from</a:t>
            </a:r>
            <a:r>
              <a:rPr lang="en-US" altLang="zh-CN" sz="160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  <a:sym typeface="+mn-ea"/>
              </a:rPr>
              <a:t> t</a:t>
            </a:r>
            <a:r>
              <a: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rPr>
              <a:t> </a:t>
            </a:r>
            <a:endParaRPr lang="en-US" altLang="zh-CN" sz="1600" b="0">
              <a:solidFill>
                <a:srgbClr val="000000"/>
              </a:solidFill>
              <a:latin typeface="MyFont" panose="02010609030101010101" charset="-122"/>
              <a:ea typeface="MyFont" panose="02010609030101010101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071245" y="1920875"/>
            <a:ext cx="7748905" cy="72898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73455" y="1172210"/>
            <a:ext cx="1034351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" panose="00020600040101010101" charset="-122"/>
                <a:sym typeface="+mn-ea"/>
              </a:rPr>
              <a:t>作为表达式赋值给变量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" panose="00020600040101010101" charset="-122"/>
              <a:sym typeface="+mn-ea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oto Sans S Chinese Regular" panose="020B0500000000000000" pitchFamily="34" charset="-128"/>
              <a:ea typeface="Noto Sans S Chinese Regular" panose="020B0500000000000000" pitchFamily="34" charset="-128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4" y="213995"/>
            <a:ext cx="842150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DolphinDB SQL VS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传统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22EA6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+mn-cs"/>
              </a:rPr>
              <a:t> SQL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22EA6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pic>
        <p:nvPicPr>
          <p:cNvPr id="2" name="图片 1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45515" y="184658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使用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in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或字典代替多表连接：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45515" y="4231005"/>
            <a:ext cx="6096000" cy="4298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>
              <a:buClrTx/>
              <a:buSzTx/>
              <a:buFontTx/>
            </a:pP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自定义函数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maxDrawdown，计算每只基金的最大回撤率：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98220" y="2372995"/>
            <a:ext cx="9302750" cy="1360805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ts val="1650"/>
              </a:lnSpc>
            </a:pP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Stockname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dict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"000002.SZ""000004.SZ""000005.SZ"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`</a:t>
            </a:r>
            <a:r>
              <a:rPr lang="zh-CN" altLang="en-US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万科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`</a:t>
            </a:r>
            <a:r>
              <a:rPr lang="zh-CN" altLang="en-US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国华网安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`</a:t>
            </a:r>
            <a:r>
              <a:rPr lang="zh-CN" altLang="en-US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世纪星源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//sql dict</a:t>
            </a:r>
            <a:r>
              <a:rPr lang="zh-CN" altLang="en-US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映射</a:t>
            </a:r>
            <a:endParaRPr lang="zh-CN" altLang="en-US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select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Stockname[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first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(wind_code)]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name,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avg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(turnover)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from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stock_tb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where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wind_code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in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wind_codes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group by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wind_code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03705" y="3236595"/>
            <a:ext cx="2839085" cy="238125"/>
          </a:xfrm>
          <a:prstGeom prst="rect">
            <a:avLst/>
          </a:prstGeom>
          <a:noFill/>
          <a:ln w="28575" cmpd="sng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98220" y="4750435"/>
            <a:ext cx="8534400" cy="1149350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defg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maxDrawdown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(value){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return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max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1.0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-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value \ value.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cummax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}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maxDrawdown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(value)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mdd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fundData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group by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fundID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84250" y="2274570"/>
            <a:ext cx="9302115" cy="1757045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4885" y="4668520"/>
            <a:ext cx="9302115" cy="1367790"/>
          </a:xfrm>
          <a:prstGeom prst="rect">
            <a:avLst/>
          </a:prstGeom>
          <a:noFill/>
          <a:ln w="28575" cmpd="dbl"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45515" y="113538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" panose="00020600040101010101" charset="-122"/>
                <a:sym typeface="+mn-ea"/>
              </a:rPr>
              <a:t>支持使用上下文中的创建的变量和函数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" panose="00020600040101010101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145020" y="1240155"/>
            <a:ext cx="31838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传统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SQL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需要使用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join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实现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4" name="下箭头 13"/>
          <p:cNvSpPr/>
          <p:nvPr/>
        </p:nvSpPr>
        <p:spPr>
          <a:xfrm>
            <a:off x="8454390" y="1729105"/>
            <a:ext cx="577215" cy="346710"/>
          </a:xfrm>
          <a:prstGeom prst="downArrow">
            <a:avLst/>
          </a:prstGeom>
          <a:ln>
            <a:gradFill>
              <a:gsLst>
                <a:gs pos="0">
                  <a:schemeClr val="accent1">
                    <a:lumMod val="11000"/>
                    <a:lumOff val="89000"/>
                  </a:schemeClr>
                </a:gs>
                <a:gs pos="89000">
                  <a:srgbClr val="0D42D3"/>
                </a:gs>
                <a:gs pos="0">
                  <a:schemeClr val="accent1">
                    <a:lumMod val="45000"/>
                    <a:lumOff val="55000"/>
                  </a:schemeClr>
                </a:gs>
              </a:gsLst>
              <a:lin ang="20580000" scaled="1"/>
            </a:gra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Noto Sans S Chinese Regular" panose="020B0500000000000000" pitchFamily="34" charset="-128"/>
              <a:ea typeface="Noto Sans S Chinese Regular" panose="020B0500000000000000" pitchFamily="34" charset="-128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7" grpId="0" bldLvl="0" animBg="1"/>
      <p:bldP spid="4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6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87.xml><?xml version="1.0" encoding="utf-8"?>
<p:tagLst xmlns:p="http://schemas.openxmlformats.org/presentationml/2006/main">
  <p:tag name="KSO_WM_BEAUTIFY_FLAG" val=""/>
</p:tagLst>
</file>

<file path=ppt/tags/tag188.xml><?xml version="1.0" encoding="utf-8"?>
<p:tagLst xmlns:p="http://schemas.openxmlformats.org/presentationml/2006/main">
  <p:tag name="KSO_WM_BEAUTIFY_FLAG" val=""/>
</p:tagLst>
</file>

<file path=ppt/tags/tag189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BEAUTIFY_FLAG" val=""/>
</p:tagLst>
</file>

<file path=ppt/tags/tag191.xml><?xml version="1.0" encoding="utf-8"?>
<p:tagLst xmlns:p="http://schemas.openxmlformats.org/presentationml/2006/main">
  <p:tag name="KSO_WM_BEAUTIFY_FLAG" val=""/>
</p:tagLst>
</file>

<file path=ppt/tags/tag192.xml><?xml version="1.0" encoding="utf-8"?>
<p:tagLst xmlns:p="http://schemas.openxmlformats.org/presentationml/2006/main">
  <p:tag name="KSO_WM_BEAUTIFY_FLAG" val=""/>
</p:tagLst>
</file>

<file path=ppt/tags/tag193.xml><?xml version="1.0" encoding="utf-8"?>
<p:tagLst xmlns:p="http://schemas.openxmlformats.org/presentationml/2006/main">
  <p:tag name="KSO_WM_BEAUTIFY_FLAG" val=""/>
</p:tagLst>
</file>

<file path=ppt/tags/tag194.xml><?xml version="1.0" encoding="utf-8"?>
<p:tagLst xmlns:p="http://schemas.openxmlformats.org/presentationml/2006/main">
  <p:tag name="KSO_WM_BEAUTIFY_FLAG" val=""/>
</p:tagLst>
</file>

<file path=ppt/tags/tag195.xml><?xml version="1.0" encoding="utf-8"?>
<p:tagLst xmlns:p="http://schemas.openxmlformats.org/presentationml/2006/main">
  <p:tag name="KSO_WM_BEAUTIFY_FLAG" val=""/>
</p:tagLst>
</file>

<file path=ppt/tags/tag196.xml><?xml version="1.0" encoding="utf-8"?>
<p:tagLst xmlns:p="http://schemas.openxmlformats.org/presentationml/2006/main">
  <p:tag name="KSO_WM_BEAUTIFY_FLAG" val=""/>
</p:tagLst>
</file>

<file path=ppt/tags/tag197.xml><?xml version="1.0" encoding="utf-8"?>
<p:tagLst xmlns:p="http://schemas.openxmlformats.org/presentationml/2006/main">
  <p:tag name="KSO_WM_BEAUTIFY_FLAG" val=""/>
</p:tagLst>
</file>

<file path=ppt/tags/tag198.xml><?xml version="1.0" encoding="utf-8"?>
<p:tagLst xmlns:p="http://schemas.openxmlformats.org/presentationml/2006/main">
  <p:tag name="KSO_WM_BEAUTIFY_FLAG" val=""/>
</p:tagLst>
</file>

<file path=ppt/tags/tag19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BEAUTIFY_FLAG" val=""/>
</p:tagLst>
</file>

<file path=ppt/tags/tag201.xml><?xml version="1.0" encoding="utf-8"?>
<p:tagLst xmlns:p="http://schemas.openxmlformats.org/presentationml/2006/main">
  <p:tag name="KSO_WM_BEAUTIFY_FLAG" val=""/>
</p:tagLst>
</file>

<file path=ppt/tags/tag20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03.xml><?xml version="1.0" encoding="utf-8"?>
<p:tagLst xmlns:p="http://schemas.openxmlformats.org/presentationml/2006/main">
  <p:tag name="KSO_WM_BEAUTIFY_FLAG" val=""/>
</p:tagLst>
</file>

<file path=ppt/tags/tag204.xml><?xml version="1.0" encoding="utf-8"?>
<p:tagLst xmlns:p="http://schemas.openxmlformats.org/presentationml/2006/main">
  <p:tag name="KSO_WM_BEAUTIFY_FLAG" val=""/>
</p:tagLst>
</file>

<file path=ppt/tags/tag205.xml><?xml version="1.0" encoding="utf-8"?>
<p:tagLst xmlns:p="http://schemas.openxmlformats.org/presentationml/2006/main">
  <p:tag name="KSO_WM_BEAUTIFY_FLAG" val=""/>
</p:tagLst>
</file>

<file path=ppt/tags/tag206.xml><?xml version="1.0" encoding="utf-8"?>
<p:tagLst xmlns:p="http://schemas.openxmlformats.org/presentationml/2006/main">
  <p:tag name="KSO_WM_BEAUTIFY_FLAG" val=""/>
</p:tagLst>
</file>

<file path=ppt/tags/tag207.xml><?xml version="1.0" encoding="utf-8"?>
<p:tagLst xmlns:p="http://schemas.openxmlformats.org/presentationml/2006/main">
  <p:tag name="KSO_WM_BEAUTIFY_FLAG" val=""/>
</p:tagLst>
</file>

<file path=ppt/tags/tag208.xml><?xml version="1.0" encoding="utf-8"?>
<p:tagLst xmlns:p="http://schemas.openxmlformats.org/presentationml/2006/main">
  <p:tag name="KSO_WM_BEAUTIFY_FLAG" val=""/>
</p:tagLst>
</file>

<file path=ppt/tags/tag209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BEAUTIFY_FLAG" val=""/>
</p:tagLst>
</file>

<file path=ppt/tags/tag211.xml><?xml version="1.0" encoding="utf-8"?>
<p:tagLst xmlns:p="http://schemas.openxmlformats.org/presentationml/2006/main">
  <p:tag name="KSO_WM_BEAUTIFY_FLAG" val=""/>
</p:tagLst>
</file>

<file path=ppt/tags/tag212.xml><?xml version="1.0" encoding="utf-8"?>
<p:tagLst xmlns:p="http://schemas.openxmlformats.org/presentationml/2006/main">
  <p:tag name="KSO_WM_BEAUTIFY_FLAG" val=""/>
</p:tagLst>
</file>

<file path=ppt/tags/tag213.xml><?xml version="1.0" encoding="utf-8"?>
<p:tagLst xmlns:p="http://schemas.openxmlformats.org/presentationml/2006/main">
  <p:tag name="KSO_WM_BEAUTIFY_FLAG" val=""/>
</p:tagLst>
</file>

<file path=ppt/tags/tag214.xml><?xml version="1.0" encoding="utf-8"?>
<p:tagLst xmlns:p="http://schemas.openxmlformats.org/presentationml/2006/main">
  <p:tag name="KSO_WM_BEAUTIFY_FLAG" val=""/>
</p:tagLst>
</file>

<file path=ppt/tags/tag215.xml><?xml version="1.0" encoding="utf-8"?>
<p:tagLst xmlns:p="http://schemas.openxmlformats.org/presentationml/2006/main">
  <p:tag name="KSO_WM_BEAUTIFY_FLAG" val=""/>
</p:tagLst>
</file>

<file path=ppt/tags/tag216.xml><?xml version="1.0" encoding="utf-8"?>
<p:tagLst xmlns:p="http://schemas.openxmlformats.org/presentationml/2006/main">
  <p:tag name="KSO_WM_BEAUTIFY_FLAG" val=""/>
</p:tagLst>
</file>

<file path=ppt/tags/tag217.xml><?xml version="1.0" encoding="utf-8"?>
<p:tagLst xmlns:p="http://schemas.openxmlformats.org/presentationml/2006/main">
  <p:tag name="KSO_WM_BEAUTIFY_FLAG" val=""/>
</p:tagLst>
</file>

<file path=ppt/tags/tag218.xml><?xml version="1.0" encoding="utf-8"?>
<p:tagLst xmlns:p="http://schemas.openxmlformats.org/presentationml/2006/main">
  <p:tag name="KSO_WM_BEAUTIFY_FLAG" val=""/>
</p:tagLst>
</file>

<file path=ppt/tags/tag219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BEAUTIFY_FLAG" val=""/>
</p:tagLst>
</file>

<file path=ppt/tags/tag221.xml><?xml version="1.0" encoding="utf-8"?>
<p:tagLst xmlns:p="http://schemas.openxmlformats.org/presentationml/2006/main">
  <p:tag name="KSO_WM_DIAGRAM_VIRTUALLY_FRAME" val="{&quot;height&quot;:356.25566929133856,&quot;left&quot;:122.05,&quot;top&quot;:121.6,&quot;width&quot;:279.55}"/>
</p:tagLst>
</file>

<file path=ppt/tags/tag222.xml><?xml version="1.0" encoding="utf-8"?>
<p:tagLst xmlns:p="http://schemas.openxmlformats.org/presentationml/2006/main">
  <p:tag name="KSO_WM_BEAUTIFY_FLAG" val=""/>
  <p:tag name="KSO_WM_DIAGRAM_VIRTUALLY_FRAME" val="{&quot;height&quot;:356.25566929133856,&quot;left&quot;:122.05,&quot;top&quot;:121.6,&quot;width&quot;:279.55}"/>
</p:tagLst>
</file>

<file path=ppt/tags/tag223.xml><?xml version="1.0" encoding="utf-8"?>
<p:tagLst xmlns:p="http://schemas.openxmlformats.org/presentationml/2006/main">
  <p:tag name="KSO_WM_BEAUTIFY_FLAG" val=""/>
  <p:tag name="KSO_WM_DIAGRAM_VIRTUALLY_FRAME" val="{&quot;height&quot;:356.25566929133856,&quot;left&quot;:122.05,&quot;top&quot;:121.6,&quot;width&quot;:279.55}"/>
</p:tagLst>
</file>

<file path=ppt/tags/tag224.xml><?xml version="1.0" encoding="utf-8"?>
<p:tagLst xmlns:p="http://schemas.openxmlformats.org/presentationml/2006/main">
  <p:tag name="KSO_WM_BEAUTIFY_FLAG" val=""/>
  <p:tag name="KSO_WM_DIAGRAM_VIRTUALLY_FRAME" val="{&quot;height&quot;:356.25566929133856,&quot;left&quot;:122.05,&quot;top&quot;:121.6,&quot;width&quot;:279.55}"/>
</p:tagLst>
</file>

<file path=ppt/tags/tag225.xml><?xml version="1.0" encoding="utf-8"?>
<p:tagLst xmlns:p="http://schemas.openxmlformats.org/presentationml/2006/main">
  <p:tag name="KSO_WM_DIAGRAM_VIRTUALLY_FRAME" val="{&quot;height&quot;:356.25566929133856,&quot;left&quot;:122.05,&quot;top&quot;:121.6,&quot;width&quot;:279.55}"/>
</p:tagLst>
</file>

<file path=ppt/tags/tag226.xml><?xml version="1.0" encoding="utf-8"?>
<p:tagLst xmlns:p="http://schemas.openxmlformats.org/presentationml/2006/main">
  <p:tag name="KSO_WM_BEAUTIFY_FLAG" val=""/>
  <p:tag name="KSO_WM_DIAGRAM_VIRTUALLY_FRAME" val="{&quot;height&quot;:356.25566929133856,&quot;left&quot;:122.05,&quot;top&quot;:121.6,&quot;width&quot;:279.55}"/>
</p:tagLst>
</file>

<file path=ppt/tags/tag227.xml><?xml version="1.0" encoding="utf-8"?>
<p:tagLst xmlns:p="http://schemas.openxmlformats.org/presentationml/2006/main">
  <p:tag name="KSO_WM_BEAUTIFY_FLAG" val=""/>
  <p:tag name="KSO_WM_DIAGRAM_VIRTUALLY_FRAME" val="{&quot;height&quot;:356.25566929133856,&quot;left&quot;:122.05,&quot;top&quot;:121.6,&quot;width&quot;:279.55}"/>
</p:tagLst>
</file>

<file path=ppt/tags/tag228.xml><?xml version="1.0" encoding="utf-8"?>
<p:tagLst xmlns:p="http://schemas.openxmlformats.org/presentationml/2006/main">
  <p:tag name="KSO_WM_BEAUTIFY_FLAG" val=""/>
  <p:tag name="KSO_WM_DIAGRAM_VIRTUALLY_FRAME" val="{&quot;height&quot;:356.25566929133856,&quot;left&quot;:122.05,&quot;top&quot;:121.6,&quot;width&quot;:279.55}"/>
</p:tagLst>
</file>

<file path=ppt/tags/tag229.xml><?xml version="1.0" encoding="utf-8"?>
<p:tagLst xmlns:p="http://schemas.openxmlformats.org/presentationml/2006/main">
  <p:tag name="KSO_WM_DIAGRAM_VIRTUALLY_FRAME" val="{&quot;height&quot;:356.25566929133856,&quot;left&quot;:122.05,&quot;top&quot;:121.6,&quot;width&quot;:279.55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BEAUTIFY_FLAG" val=""/>
  <p:tag name="KSO_WM_DIAGRAM_VIRTUALLY_FRAME" val="{&quot;height&quot;:356.25566929133856,&quot;left&quot;:122.05,&quot;top&quot;:121.6,&quot;width&quot;:279.55}"/>
</p:tagLst>
</file>

<file path=ppt/tags/tag231.xml><?xml version="1.0" encoding="utf-8"?>
<p:tagLst xmlns:p="http://schemas.openxmlformats.org/presentationml/2006/main">
  <p:tag name="KSO_WM_BEAUTIFY_FLAG" val=""/>
  <p:tag name="KSO_WM_DIAGRAM_VIRTUALLY_FRAME" val="{&quot;height&quot;:356.25566929133856,&quot;left&quot;:122.05,&quot;top&quot;:121.6,&quot;width&quot;:279.55}"/>
</p:tagLst>
</file>

<file path=ppt/tags/tag232.xml><?xml version="1.0" encoding="utf-8"?>
<p:tagLst xmlns:p="http://schemas.openxmlformats.org/presentationml/2006/main">
  <p:tag name="KSO_WM_BEAUTIFY_FLAG" val=""/>
  <p:tag name="KSO_WM_DIAGRAM_VIRTUALLY_FRAME" val="{&quot;height&quot;:356.25566929133856,&quot;left&quot;:122.05,&quot;top&quot;:121.6,&quot;width&quot;:279.55}"/>
</p:tagLst>
</file>

<file path=ppt/tags/tag233.xml><?xml version="1.0" encoding="utf-8"?>
<p:tagLst xmlns:p="http://schemas.openxmlformats.org/presentationml/2006/main">
  <p:tag name="KSO_WM_BEAUTIFY_FLAG" val=""/>
</p:tagLst>
</file>

<file path=ppt/tags/tag234.xml><?xml version="1.0" encoding="utf-8"?>
<p:tagLst xmlns:p="http://schemas.openxmlformats.org/presentationml/2006/main">
  <p:tag name="KSO_WM_DIAGRAM_VIRTUALLY_FRAME" val="{&quot;height&quot;:356.25566929133856,&quot;left&quot;:122.05,&quot;top&quot;:121.6,&quot;width&quot;:279.55}"/>
</p:tagLst>
</file>

<file path=ppt/tags/tag235.xml><?xml version="1.0" encoding="utf-8"?>
<p:tagLst xmlns:p="http://schemas.openxmlformats.org/presentationml/2006/main">
  <p:tag name="KSO_WM_BEAUTIFY_FLAG" val=""/>
  <p:tag name="KSO_WM_DIAGRAM_VIRTUALLY_FRAME" val="{&quot;height&quot;:356.25566929133856,&quot;left&quot;:122.05,&quot;top&quot;:121.6,&quot;width&quot;:279.55}"/>
</p:tagLst>
</file>

<file path=ppt/tags/tag236.xml><?xml version="1.0" encoding="utf-8"?>
<p:tagLst xmlns:p="http://schemas.openxmlformats.org/presentationml/2006/main">
  <p:tag name="KSO_WM_BEAUTIFY_FLAG" val=""/>
  <p:tag name="KSO_WM_DIAGRAM_VIRTUALLY_FRAME" val="{&quot;height&quot;:356.25566929133856,&quot;left&quot;:122.05,&quot;top&quot;:121.6,&quot;width&quot;:279.55}"/>
</p:tagLst>
</file>

<file path=ppt/tags/tag237.xml><?xml version="1.0" encoding="utf-8"?>
<p:tagLst xmlns:p="http://schemas.openxmlformats.org/presentationml/2006/main">
  <p:tag name="KSO_WM_BEAUTIFY_FLAG" val=""/>
  <p:tag name="KSO_WM_DIAGRAM_VIRTUALLY_FRAME" val="{&quot;height&quot;:356.25566929133856,&quot;left&quot;:122.05,&quot;top&quot;:121.6,&quot;width&quot;:279.55}"/>
</p:tagLst>
</file>

<file path=ppt/tags/tag23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39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BEAUTIFY_FLAG" val=""/>
</p:tagLst>
</file>

<file path=ppt/tags/tag241.xml><?xml version="1.0" encoding="utf-8"?>
<p:tagLst xmlns:p="http://schemas.openxmlformats.org/presentationml/2006/main">
  <p:tag name="KSO_WM_BEAUTIFY_FLAG" val=""/>
</p:tagLst>
</file>

<file path=ppt/tags/tag242.xml><?xml version="1.0" encoding="utf-8"?>
<p:tagLst xmlns:p="http://schemas.openxmlformats.org/presentationml/2006/main">
  <p:tag name="KSO_WM_BEAUTIFY_FLAG" val=""/>
</p:tagLst>
</file>

<file path=ppt/tags/tag243.xml><?xml version="1.0" encoding="utf-8"?>
<p:tagLst xmlns:p="http://schemas.openxmlformats.org/presentationml/2006/main">
  <p:tag name="KSO_WM_BEAUTIFY_FLAG" val=""/>
</p:tagLst>
</file>

<file path=ppt/tags/tag244.xml><?xml version="1.0" encoding="utf-8"?>
<p:tagLst xmlns:p="http://schemas.openxmlformats.org/presentationml/2006/main">
  <p:tag name="KSO_WM_BEAUTIFY_FLAG" val=""/>
</p:tagLst>
</file>

<file path=ppt/tags/tag245.xml><?xml version="1.0" encoding="utf-8"?>
<p:tagLst xmlns:p="http://schemas.openxmlformats.org/presentationml/2006/main">
  <p:tag name="KSO_WM_BEAUTIFY_FLAG" val=""/>
</p:tagLst>
</file>

<file path=ppt/tags/tag246.xml><?xml version="1.0" encoding="utf-8"?>
<p:tagLst xmlns:p="http://schemas.openxmlformats.org/presentationml/2006/main">
  <p:tag name="KSO_WM_BEAUTIFY_FLAG" val=""/>
</p:tagLst>
</file>

<file path=ppt/tags/tag247.xml><?xml version="1.0" encoding="utf-8"?>
<p:tagLst xmlns:p="http://schemas.openxmlformats.org/presentationml/2006/main">
  <p:tag name="KSO_WM_BEAUTIFY_FLAG" val=""/>
</p:tagLst>
</file>

<file path=ppt/tags/tag248.xml><?xml version="1.0" encoding="utf-8"?>
<p:tagLst xmlns:p="http://schemas.openxmlformats.org/presentationml/2006/main">
  <p:tag name="KSO_WM_BEAUTIFY_FLAG" val=""/>
</p:tagLst>
</file>

<file path=ppt/tags/tag249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BEAUTIFY_FLAG" val=""/>
</p:tagLst>
</file>

<file path=ppt/tags/tag251.xml><?xml version="1.0" encoding="utf-8"?>
<p:tagLst xmlns:p="http://schemas.openxmlformats.org/presentationml/2006/main">
  <p:tag name="KSO_WM_BEAUTIFY_FLAG" val=""/>
</p:tagLst>
</file>

<file path=ppt/tags/tag25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53.xml><?xml version="1.0" encoding="utf-8"?>
<p:tagLst xmlns:p="http://schemas.openxmlformats.org/presentationml/2006/main">
  <p:tag name="KSO_WM_BEAUTIFY_FLAG" val=""/>
</p:tagLst>
</file>

<file path=ppt/tags/tag25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55.xml><?xml version="1.0" encoding="utf-8"?>
<p:tagLst xmlns:p="http://schemas.openxmlformats.org/presentationml/2006/main">
  <p:tag name="KSO_WM_BEAUTIFY_FLAG" val=""/>
</p:tagLst>
</file>

<file path=ppt/tags/tag256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257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258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259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261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262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263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264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265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266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267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268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269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271.xml><?xml version="1.0" encoding="utf-8"?>
<p:tagLst xmlns:p="http://schemas.openxmlformats.org/presentationml/2006/main">
  <p:tag name="KSO_WM_DIAGRAM_VIRTUALLY_FRAME" val="{&quot;height&quot;:201.5,&quot;left&quot;:53.7,&quot;top&quot;:247.1,&quot;width&quot;:566.05}"/>
</p:tagLst>
</file>

<file path=ppt/tags/tag272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273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274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27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76.xml><?xml version="1.0" encoding="utf-8"?>
<p:tagLst xmlns:p="http://schemas.openxmlformats.org/presentationml/2006/main">
  <p:tag name="KSO_WM_BEAUTIFY_FLAG" val=""/>
</p:tagLst>
</file>

<file path=ppt/tags/tag277.xml><?xml version="1.0" encoding="utf-8"?>
<p:tagLst xmlns:p="http://schemas.openxmlformats.org/presentationml/2006/main">
  <p:tag name="KSO_WM_BEAUTIFY_FLAG" val=""/>
</p:tagLst>
</file>

<file path=ppt/tags/tag278.xml><?xml version="1.0" encoding="utf-8"?>
<p:tagLst xmlns:p="http://schemas.openxmlformats.org/presentationml/2006/main">
  <p:tag name="KSO_WM_BEAUTIFY_FLAG" val=""/>
</p:tagLst>
</file>

<file path=ppt/tags/tag279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BEAUTIFY_FLAG" val=""/>
</p:tagLst>
</file>

<file path=ppt/tags/tag281.xml><?xml version="1.0" encoding="utf-8"?>
<p:tagLst xmlns:p="http://schemas.openxmlformats.org/presentationml/2006/main">
  <p:tag name="KSO_WM_BEAUTIFY_FLAG" val=""/>
</p:tagLst>
</file>

<file path=ppt/tags/tag282.xml><?xml version="1.0" encoding="utf-8"?>
<p:tagLst xmlns:p="http://schemas.openxmlformats.org/presentationml/2006/main">
  <p:tag name="KSO_WM_BEAUTIFY_FLAG" val=""/>
</p:tagLst>
</file>

<file path=ppt/tags/tag283.xml><?xml version="1.0" encoding="utf-8"?>
<p:tagLst xmlns:p="http://schemas.openxmlformats.org/presentationml/2006/main">
  <p:tag name="KSO_WM_BEAUTIFY_FLAG" val=""/>
</p:tagLst>
</file>

<file path=ppt/tags/tag284.xml><?xml version="1.0" encoding="utf-8"?>
<p:tagLst xmlns:p="http://schemas.openxmlformats.org/presentationml/2006/main">
  <p:tag name="KSO_WM_BEAUTIFY_FLAG" val=""/>
</p:tagLst>
</file>

<file path=ppt/tags/tag285.xml><?xml version="1.0" encoding="utf-8"?>
<p:tagLst xmlns:p="http://schemas.openxmlformats.org/presentationml/2006/main">
  <p:tag name="KSO_WM_BEAUTIFY_FLAG" val=""/>
</p:tagLst>
</file>

<file path=ppt/tags/tag286.xml><?xml version="1.0" encoding="utf-8"?>
<p:tagLst xmlns:p="http://schemas.openxmlformats.org/presentationml/2006/main">
  <p:tag name="KSO_WM_BEAUTIFY_FLAG" val=""/>
</p:tagLst>
</file>

<file path=ppt/tags/tag287.xml><?xml version="1.0" encoding="utf-8"?>
<p:tagLst xmlns:p="http://schemas.openxmlformats.org/presentationml/2006/main">
  <p:tag name="KSO_WM_BEAUTIFY_FLAG" val=""/>
</p:tagLst>
</file>

<file path=ppt/tags/tag288.xml><?xml version="1.0" encoding="utf-8"?>
<p:tagLst xmlns:p="http://schemas.openxmlformats.org/presentationml/2006/main">
  <p:tag name="KSO_WM_BEAUTIFY_FLAG" val=""/>
</p:tagLst>
</file>

<file path=ppt/tags/tag289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BEAUTIFY_FLAG" val=""/>
</p:tagLst>
</file>

<file path=ppt/tags/tag29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92.xml><?xml version="1.0" encoding="utf-8"?>
<p:tagLst xmlns:p="http://schemas.openxmlformats.org/presentationml/2006/main">
  <p:tag name="KSO_WM_BEAUTIFY_FLAG" val=""/>
</p:tagLst>
</file>

<file path=ppt/tags/tag29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94.xml><?xml version="1.0" encoding="utf-8"?>
<p:tagLst xmlns:p="http://schemas.openxmlformats.org/presentationml/2006/main">
  <p:tag name="KSO_WM_BEAUTIFY_FLAG" val=""/>
</p:tagLst>
</file>

<file path=ppt/tags/tag29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96.xml><?xml version="1.0" encoding="utf-8"?>
<p:tagLst xmlns:p="http://schemas.openxmlformats.org/presentationml/2006/main">
  <p:tag name="KSO_WM_BEAUTIFY_FLAG" val=""/>
</p:tagLst>
</file>

<file path=ppt/tags/tag29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98.xml><?xml version="1.0" encoding="utf-8"?>
<p:tagLst xmlns:p="http://schemas.openxmlformats.org/presentationml/2006/main">
  <p:tag name="KSO_WM_BEAUTIFY_FLAG" val=""/>
</p:tagLst>
</file>

<file path=ppt/tags/tag299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BEAUTIFY_FLAG" val=""/>
</p:tagLst>
</file>

<file path=ppt/tags/tag30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02.xml><?xml version="1.0" encoding="utf-8"?>
<p:tagLst xmlns:p="http://schemas.openxmlformats.org/presentationml/2006/main">
  <p:tag name="KSO_WM_BEAUTIFY_FLAG" val=""/>
</p:tagLst>
</file>

<file path=ppt/tags/tag30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04.xml><?xml version="1.0" encoding="utf-8"?>
<p:tagLst xmlns:p="http://schemas.openxmlformats.org/presentationml/2006/main">
  <p:tag name="KSO_WM_BEAUTIFY_FLAG" val=""/>
</p:tagLst>
</file>

<file path=ppt/tags/tag30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06.xml><?xml version="1.0" encoding="utf-8"?>
<p:tagLst xmlns:p="http://schemas.openxmlformats.org/presentationml/2006/main">
  <p:tag name="KSO_WM_BEAUTIFY_FLAG" val=""/>
</p:tagLst>
</file>

<file path=ppt/tags/tag30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08.xml><?xml version="1.0" encoding="utf-8"?>
<p:tagLst xmlns:p="http://schemas.openxmlformats.org/presentationml/2006/main">
  <p:tag name="KSO_WM_BEAUTIFY_FLAG" val=""/>
</p:tagLst>
</file>

<file path=ppt/tags/tag309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BEAUTIFY_FLAG" val=""/>
</p:tagLst>
</file>

<file path=ppt/tags/tag31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12.xml><?xml version="1.0" encoding="utf-8"?>
<p:tagLst xmlns:p="http://schemas.openxmlformats.org/presentationml/2006/main">
  <p:tag name="KSO_WM_BEAUTIFY_FLAG" val=""/>
</p:tagLst>
</file>

<file path=ppt/tags/tag313.xml><?xml version="1.0" encoding="utf-8"?>
<p:tagLst xmlns:p="http://schemas.openxmlformats.org/presentationml/2006/main">
  <p:tag name="KSO_WM_BEAUTIFY_FLAG" val=""/>
</p:tagLst>
</file>

<file path=ppt/tags/tag314.xml><?xml version="1.0" encoding="utf-8"?>
<p:tagLst xmlns:p="http://schemas.openxmlformats.org/presentationml/2006/main">
  <p:tag name="KSO_WM_BEAUTIFY_FLAG" val=""/>
</p:tagLst>
</file>

<file path=ppt/tags/tag315.xml><?xml version="1.0" encoding="utf-8"?>
<p:tagLst xmlns:p="http://schemas.openxmlformats.org/presentationml/2006/main">
  <p:tag name="KSO_WM_BEAUTIFY_FLAG" val=""/>
</p:tagLst>
</file>

<file path=ppt/tags/tag316.xml><?xml version="1.0" encoding="utf-8"?>
<p:tagLst xmlns:p="http://schemas.openxmlformats.org/presentationml/2006/main">
  <p:tag name="KSO_WM_BEAUTIFY_FLAG" val=""/>
</p:tagLst>
</file>

<file path=ppt/tags/tag317.xml><?xml version="1.0" encoding="utf-8"?>
<p:tagLst xmlns:p="http://schemas.openxmlformats.org/presentationml/2006/main">
  <p:tag name="KSO_WM_BEAUTIFY_FLAG" val=""/>
</p:tagLst>
</file>

<file path=ppt/tags/tag318.xml><?xml version="1.0" encoding="utf-8"?>
<p:tagLst xmlns:p="http://schemas.openxmlformats.org/presentationml/2006/main">
  <p:tag name="KSO_WM_BEAUTIFY_FLAG" val=""/>
</p:tagLst>
</file>

<file path=ppt/tags/tag319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BEAUTIFY_FLAG" val=""/>
</p:tagLst>
</file>

<file path=ppt/tags/tag321.xml><?xml version="1.0" encoding="utf-8"?>
<p:tagLst xmlns:p="http://schemas.openxmlformats.org/presentationml/2006/main">
  <p:tag name="KSO_WM_BEAUTIFY_FLAG" val=""/>
</p:tagLst>
</file>

<file path=ppt/tags/tag322.xml><?xml version="1.0" encoding="utf-8"?>
<p:tagLst xmlns:p="http://schemas.openxmlformats.org/presentationml/2006/main">
  <p:tag name="KSO_WM_BEAUTIFY_FLAG" val=""/>
</p:tagLst>
</file>

<file path=ppt/tags/tag323.xml><?xml version="1.0" encoding="utf-8"?>
<p:tagLst xmlns:p="http://schemas.openxmlformats.org/presentationml/2006/main">
  <p:tag name="KSO_WM_BEAUTIFY_FLAG" val=""/>
</p:tagLst>
</file>

<file path=ppt/tags/tag324.xml><?xml version="1.0" encoding="utf-8"?>
<p:tagLst xmlns:p="http://schemas.openxmlformats.org/presentationml/2006/main">
  <p:tag name="KSO_WM_BEAUTIFY_FLAG" val=""/>
</p:tagLst>
</file>

<file path=ppt/tags/tag32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26.xml><?xml version="1.0" encoding="utf-8"?>
<p:tagLst xmlns:p="http://schemas.openxmlformats.org/presentationml/2006/main">
  <p:tag name="KSO_WM_BEAUTIFY_FLAG" val=""/>
</p:tagLst>
</file>

<file path=ppt/tags/tag32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28.xml><?xml version="1.0" encoding="utf-8"?>
<p:tagLst xmlns:p="http://schemas.openxmlformats.org/presentationml/2006/main">
  <p:tag name="KSO_WM_BEAUTIFY_FLAG" val=""/>
</p:tagLst>
</file>

<file path=ppt/tags/tag329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331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332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333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334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33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36.xml><?xml version="1.0" encoding="utf-8"?>
<p:tagLst xmlns:p="http://schemas.openxmlformats.org/presentationml/2006/main">
  <p:tag name="KSO_WM_BEAUTIFY_FLAG" val=""/>
</p:tagLst>
</file>

<file path=ppt/tags/tag337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338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339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341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342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343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344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345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34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47.xml><?xml version="1.0" encoding="utf-8"?>
<p:tagLst xmlns:p="http://schemas.openxmlformats.org/presentationml/2006/main">
  <p:tag name="KSO_WM_BEAUTIFY_FLAG" val=""/>
</p:tagLst>
</file>

<file path=ppt/tags/tag34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49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51.xml><?xml version="1.0" encoding="utf-8"?>
<p:tagLst xmlns:p="http://schemas.openxmlformats.org/presentationml/2006/main">
  <p:tag name="KSO_WM_BEAUTIFY_FLAG" val=""/>
</p:tagLst>
</file>

<file path=ppt/tags/tag352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353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354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35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56.xml><?xml version="1.0" encoding="utf-8"?>
<p:tagLst xmlns:p="http://schemas.openxmlformats.org/presentationml/2006/main">
  <p:tag name="KSO_WM_BEAUTIFY_FLAG" val=""/>
</p:tagLst>
</file>

<file path=ppt/tags/tag357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358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359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DIAGRAM_VIRTUALLY_FRAME" val="{&quot;height&quot;:406.95,&quot;left&quot;:539.3,&quot;top&quot;:71.4,&quot;width&quot;:357.4}"/>
</p:tagLst>
</file>

<file path=ppt/tags/tag361.xml><?xml version="1.0" encoding="utf-8"?>
<p:tagLst xmlns:p="http://schemas.openxmlformats.org/presentationml/2006/main">
  <p:tag name="KSO_WM_DIAGRAM_VIRTUALLY_FRAME" val="{&quot;height&quot;:406.95,&quot;left&quot;:539.3,&quot;top&quot;:71.4,&quot;width&quot;:357.4}"/>
</p:tagLst>
</file>

<file path=ppt/tags/tag362.xml><?xml version="1.0" encoding="utf-8"?>
<p:tagLst xmlns:p="http://schemas.openxmlformats.org/presentationml/2006/main">
  <p:tag name="KSO_WM_DIAGRAM_VIRTUALLY_FRAME" val="{&quot;height&quot;:406.95,&quot;left&quot;:539.3,&quot;top&quot;:71.4,&quot;width&quot;:357.4}"/>
</p:tagLst>
</file>

<file path=ppt/tags/tag363.xml><?xml version="1.0" encoding="utf-8"?>
<p:tagLst xmlns:p="http://schemas.openxmlformats.org/presentationml/2006/main">
  <p:tag name="KSO_WM_DIAGRAM_VIRTUALLY_FRAME" val="{&quot;height&quot;:406.95,&quot;left&quot;:539.3,&quot;top&quot;:71.4,&quot;width&quot;:357.4}"/>
</p:tagLst>
</file>

<file path=ppt/tags/tag364.xml><?xml version="1.0" encoding="utf-8"?>
<p:tagLst xmlns:p="http://schemas.openxmlformats.org/presentationml/2006/main">
  <p:tag name="KSO_WM_DIAGRAM_VIRTUALLY_FRAME" val="{&quot;height&quot;:406.95,&quot;left&quot;:539.3,&quot;top&quot;:71.4,&quot;width&quot;:357.4}"/>
</p:tagLst>
</file>

<file path=ppt/tags/tag365.xml><?xml version="1.0" encoding="utf-8"?>
<p:tagLst xmlns:p="http://schemas.openxmlformats.org/presentationml/2006/main">
  <p:tag name="KSO_WM_DIAGRAM_VIRTUALLY_FRAME" val="{&quot;height&quot;:406.95,&quot;left&quot;:539.3,&quot;top&quot;:71.4,&quot;width&quot;:357.4}"/>
</p:tagLst>
</file>

<file path=ppt/tags/tag36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67.xml><?xml version="1.0" encoding="utf-8"?>
<p:tagLst xmlns:p="http://schemas.openxmlformats.org/presentationml/2006/main">
  <p:tag name="KSO_WM_BEAUTIFY_FLAG" val=""/>
</p:tagLst>
</file>

<file path=ppt/tags/tag36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69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71.xml><?xml version="1.0" encoding="utf-8"?>
<p:tagLst xmlns:p="http://schemas.openxmlformats.org/presentationml/2006/main">
  <p:tag name="KSO_WM_BEAUTIFY_FLAG" val=""/>
</p:tagLst>
</file>

<file path=ppt/tags/tag372.xml><?xml version="1.0" encoding="utf-8"?>
<p:tagLst xmlns:p="http://schemas.openxmlformats.org/presentationml/2006/main">
  <p:tag name="KSO_WM_BEAUTIFY_FLAG" val=""/>
</p:tagLst>
</file>

<file path=ppt/tags/tag373.xml><?xml version="1.0" encoding="utf-8"?>
<p:tagLst xmlns:p="http://schemas.openxmlformats.org/presentationml/2006/main">
  <p:tag name="KSO_WM_BEAUTIFY_FLAG" val=""/>
</p:tagLst>
</file>

<file path=ppt/tags/tag374.xml><?xml version="1.0" encoding="utf-8"?>
<p:tagLst xmlns:p="http://schemas.openxmlformats.org/presentationml/2006/main">
  <p:tag name="KSO_WM_BEAUTIFY_FLAG" val=""/>
</p:tagLst>
</file>

<file path=ppt/tags/tag375.xml><?xml version="1.0" encoding="utf-8"?>
<p:tagLst xmlns:p="http://schemas.openxmlformats.org/presentationml/2006/main">
  <p:tag name="KSO_WM_BEAUTIFY_FLAG" val=""/>
</p:tagLst>
</file>

<file path=ppt/tags/tag376.xml><?xml version="1.0" encoding="utf-8"?>
<p:tagLst xmlns:p="http://schemas.openxmlformats.org/presentationml/2006/main">
  <p:tag name="KSO_WM_BEAUTIFY_FLAG" val=""/>
</p:tagLst>
</file>

<file path=ppt/tags/tag377.xml><?xml version="1.0" encoding="utf-8"?>
<p:tagLst xmlns:p="http://schemas.openxmlformats.org/presentationml/2006/main">
  <p:tag name="KSO_WM_BEAUTIFY_FLAG" val=""/>
</p:tagLst>
</file>

<file path=ppt/tags/tag378.xml><?xml version="1.0" encoding="utf-8"?>
<p:tagLst xmlns:p="http://schemas.openxmlformats.org/presentationml/2006/main">
  <p:tag name="KSO_WM_BEAUTIFY_FLAG" val=""/>
</p:tagLst>
</file>

<file path=ppt/tags/tag379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BEAUTIFY_FLAG" val=""/>
</p:tagLst>
</file>

<file path=ppt/tags/tag381.xml><?xml version="1.0" encoding="utf-8"?>
<p:tagLst xmlns:p="http://schemas.openxmlformats.org/presentationml/2006/main">
  <p:tag name="KSO_WM_BEAUTIFY_FLAG" val=""/>
</p:tagLst>
</file>

<file path=ppt/tags/tag382.xml><?xml version="1.0" encoding="utf-8"?>
<p:tagLst xmlns:p="http://schemas.openxmlformats.org/presentationml/2006/main">
  <p:tag name="KSO_WM_BEAUTIFY_FLAG" val=""/>
</p:tagLst>
</file>

<file path=ppt/tags/tag383.xml><?xml version="1.0" encoding="utf-8"?>
<p:tagLst xmlns:p="http://schemas.openxmlformats.org/presentationml/2006/main">
  <p:tag name="KSO_WM_BEAUTIFY_FLAG" val=""/>
</p:tagLst>
</file>

<file path=ppt/tags/tag38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85.xml><?xml version="1.0" encoding="utf-8"?>
<p:tagLst xmlns:p="http://schemas.openxmlformats.org/presentationml/2006/main">
  <p:tag name="KSO_WM_BEAUTIFY_FLAG" val=""/>
</p:tagLst>
</file>

<file path=ppt/tags/tag38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87.xml><?xml version="1.0" encoding="utf-8"?>
<p:tagLst xmlns:p="http://schemas.openxmlformats.org/presentationml/2006/main">
  <p:tag name="KSO_WM_BEAUTIFY_FLAG" val=""/>
</p:tagLst>
</file>

<file path=ppt/tags/tag388.xml><?xml version="1.0" encoding="utf-8"?>
<p:tagLst xmlns:p="http://schemas.openxmlformats.org/presentationml/2006/main">
  <p:tag name="KSO_WM_BEAUTIFY_FLAG" val=""/>
</p:tagLst>
</file>

<file path=ppt/tags/tag389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BEAUTIFY_FLAG" val=""/>
</p:tagLst>
</file>

<file path=ppt/tags/tag391.xml><?xml version="1.0" encoding="utf-8"?>
<p:tagLst xmlns:p="http://schemas.openxmlformats.org/presentationml/2006/main">
  <p:tag name="KSO_WM_BEAUTIFY_FLAG" val=""/>
</p:tagLst>
</file>

<file path=ppt/tags/tag392.xml><?xml version="1.0" encoding="utf-8"?>
<p:tagLst xmlns:p="http://schemas.openxmlformats.org/presentationml/2006/main">
  <p:tag name="KSO_WM_BEAUTIFY_FLAG" val=""/>
</p:tagLst>
</file>

<file path=ppt/tags/tag393.xml><?xml version="1.0" encoding="utf-8"?>
<p:tagLst xmlns:p="http://schemas.openxmlformats.org/presentationml/2006/main">
  <p:tag name="KSO_WM_BEAUTIFY_FLAG" val=""/>
</p:tagLst>
</file>

<file path=ppt/tags/tag394.xml><?xml version="1.0" encoding="utf-8"?>
<p:tagLst xmlns:p="http://schemas.openxmlformats.org/presentationml/2006/main">
  <p:tag name="KSO_WM_BEAUTIFY_FLAG" val=""/>
</p:tagLst>
</file>

<file path=ppt/tags/tag395.xml><?xml version="1.0" encoding="utf-8"?>
<p:tagLst xmlns:p="http://schemas.openxmlformats.org/presentationml/2006/main">
  <p:tag name="KSO_WM_BEAUTIFY_FLAG" val=""/>
</p:tagLst>
</file>

<file path=ppt/tags/tag396.xml><?xml version="1.0" encoding="utf-8"?>
<p:tagLst xmlns:p="http://schemas.openxmlformats.org/presentationml/2006/main">
  <p:tag name="KSO_WM_BEAUTIFY_FLAG" val=""/>
</p:tagLst>
</file>

<file path=ppt/tags/tag397.xml><?xml version="1.0" encoding="utf-8"?>
<p:tagLst xmlns:p="http://schemas.openxmlformats.org/presentationml/2006/main">
  <p:tag name="KSO_WM_BEAUTIFY_FLAG" val=""/>
</p:tagLst>
</file>

<file path=ppt/tags/tag398.xml><?xml version="1.0" encoding="utf-8"?>
<p:tagLst xmlns:p="http://schemas.openxmlformats.org/presentationml/2006/main">
  <p:tag name="KSO_WM_BEAUTIFY_FLAG" val=""/>
</p:tagLst>
</file>

<file path=ppt/tags/tag39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BEAUTIFY_FLAG" val=""/>
</p:tagLst>
</file>

<file path=ppt/tags/tag401.xml><?xml version="1.0" encoding="utf-8"?>
<p:tagLst xmlns:p="http://schemas.openxmlformats.org/presentationml/2006/main">
  <p:tag name="KSO_WM_BEAUTIFY_FLAG" val=""/>
</p:tagLst>
</file>

<file path=ppt/tags/tag402.xml><?xml version="1.0" encoding="utf-8"?>
<p:tagLst xmlns:p="http://schemas.openxmlformats.org/presentationml/2006/main">
  <p:tag name="KSO_WM_BEAUTIFY_FLAG" val=""/>
</p:tagLst>
</file>

<file path=ppt/tags/tag403.xml><?xml version="1.0" encoding="utf-8"?>
<p:tagLst xmlns:p="http://schemas.openxmlformats.org/presentationml/2006/main">
  <p:tag name="KSO_WM_BEAUTIFY_FLAG" val=""/>
</p:tagLst>
</file>

<file path=ppt/tags/tag40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405.xml><?xml version="1.0" encoding="utf-8"?>
<p:tagLst xmlns:p="http://schemas.openxmlformats.org/presentationml/2006/main">
  <p:tag name="KSO_WM_BEAUTIFY_FLAG" val=""/>
</p:tagLst>
</file>

<file path=ppt/tags/tag406.xml><?xml version="1.0" encoding="utf-8"?>
<p:tagLst xmlns:p="http://schemas.openxmlformats.org/presentationml/2006/main">
  <p:tag name="KSO_WM_BEAUTIFY_FLAG" val=""/>
</p:tagLst>
</file>

<file path=ppt/tags/tag40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408.xml><?xml version="1.0" encoding="utf-8"?>
<p:tagLst xmlns:p="http://schemas.openxmlformats.org/presentationml/2006/main">
  <p:tag name="KSO_WM_BEAUTIFY_FLAG" val=""/>
</p:tagLst>
</file>

<file path=ppt/tags/tag409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BEAUTIFY_FLAG" val=""/>
</p:tagLst>
</file>

<file path=ppt/tags/tag411.xml><?xml version="1.0" encoding="utf-8"?>
<p:tagLst xmlns:p="http://schemas.openxmlformats.org/presentationml/2006/main">
  <p:tag name="KSO_WM_BEAUTIFY_FLAG" val=""/>
</p:tagLst>
</file>

<file path=ppt/tags/tag412.xml><?xml version="1.0" encoding="utf-8"?>
<p:tagLst xmlns:p="http://schemas.openxmlformats.org/presentationml/2006/main">
  <p:tag name="KSO_WM_BEAUTIFY_FLAG" val=""/>
</p:tagLst>
</file>

<file path=ppt/tags/tag413.xml><?xml version="1.0" encoding="utf-8"?>
<p:tagLst xmlns:p="http://schemas.openxmlformats.org/presentationml/2006/main">
  <p:tag name="KSO_WM_BEAUTIFY_FLAG" val=""/>
</p:tagLst>
</file>

<file path=ppt/tags/tag414.xml><?xml version="1.0" encoding="utf-8"?>
<p:tagLst xmlns:p="http://schemas.openxmlformats.org/presentationml/2006/main">
  <p:tag name="KSO_WM_BEAUTIFY_FLAG" val=""/>
</p:tagLst>
</file>

<file path=ppt/tags/tag415.xml><?xml version="1.0" encoding="utf-8"?>
<p:tagLst xmlns:p="http://schemas.openxmlformats.org/presentationml/2006/main">
  <p:tag name="KSO_WM_BEAUTIFY_FLAG" val=""/>
</p:tagLst>
</file>

<file path=ppt/tags/tag416.xml><?xml version="1.0" encoding="utf-8"?>
<p:tagLst xmlns:p="http://schemas.openxmlformats.org/presentationml/2006/main">
  <p:tag name="KSO_WM_BEAUTIFY_FLAG" val=""/>
</p:tagLst>
</file>

<file path=ppt/tags/tag417.xml><?xml version="1.0" encoding="utf-8"?>
<p:tagLst xmlns:p="http://schemas.openxmlformats.org/presentationml/2006/main">
  <p:tag name="KSO_WM_BEAUTIFY_FLAG" val=""/>
</p:tagLst>
</file>

<file path=ppt/tags/tag418.xml><?xml version="1.0" encoding="utf-8"?>
<p:tagLst xmlns:p="http://schemas.openxmlformats.org/presentationml/2006/main">
  <p:tag name="KSO_WM_BEAUTIFY_FLAG" val=""/>
</p:tagLst>
</file>

<file path=ppt/tags/tag419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BEAUTIFY_FLAG" val=""/>
</p:tagLst>
</file>

<file path=ppt/tags/tag421.xml><?xml version="1.0" encoding="utf-8"?>
<p:tagLst xmlns:p="http://schemas.openxmlformats.org/presentationml/2006/main">
  <p:tag name="KSO_WM_BEAUTIFY_FLAG" val=""/>
</p:tagLst>
</file>

<file path=ppt/tags/tag422.xml><?xml version="1.0" encoding="utf-8"?>
<p:tagLst xmlns:p="http://schemas.openxmlformats.org/presentationml/2006/main">
  <p:tag name="KSO_WM_BEAUTIFY_FLAG" val=""/>
</p:tagLst>
</file>

<file path=ppt/tags/tag423.xml><?xml version="1.0" encoding="utf-8"?>
<p:tagLst xmlns:p="http://schemas.openxmlformats.org/presentationml/2006/main">
  <p:tag name="KSO_WM_BEAUTIFY_FLAG" val=""/>
</p:tagLst>
</file>

<file path=ppt/tags/tag42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425.xml><?xml version="1.0" encoding="utf-8"?>
<p:tagLst xmlns:p="http://schemas.openxmlformats.org/presentationml/2006/main">
  <p:tag name="KSO_WM_BEAUTIFY_FLAG" val=""/>
</p:tagLst>
</file>

<file path=ppt/tags/tag426.xml><?xml version="1.0" encoding="utf-8"?>
<p:tagLst xmlns:p="http://schemas.openxmlformats.org/presentationml/2006/main">
  <p:tag name="KSO_WM_BEAUTIFY_FLAG" val=""/>
</p:tagLst>
</file>

<file path=ppt/tags/tag427.xml><?xml version="1.0" encoding="utf-8"?>
<p:tagLst xmlns:p="http://schemas.openxmlformats.org/presentationml/2006/main">
  <p:tag name="KSO_WM_BEAUTIFY_FLAG" val=""/>
</p:tagLst>
</file>

<file path=ppt/tags/tag428.xml><?xml version="1.0" encoding="utf-8"?>
<p:tagLst xmlns:p="http://schemas.openxmlformats.org/presentationml/2006/main">
  <p:tag name="KSO_WM_BEAUTIFY_FLAG" val=""/>
</p:tagLst>
</file>

<file path=ppt/tags/tag429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431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432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43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434.xml><?xml version="1.0" encoding="utf-8"?>
<p:tagLst xmlns:p="http://schemas.openxmlformats.org/presentationml/2006/main">
  <p:tag name="KSO_WM_BEAUTIFY_FLAG" val=""/>
</p:tagLst>
</file>

<file path=ppt/tags/tag435.xml><?xml version="1.0" encoding="utf-8"?>
<p:tagLst xmlns:p="http://schemas.openxmlformats.org/presentationml/2006/main">
  <p:tag name="KSO_WM_BEAUTIFY_FLAG" val=""/>
</p:tagLst>
</file>

<file path=ppt/tags/tag436.xml><?xml version="1.0" encoding="utf-8"?>
<p:tagLst xmlns:p="http://schemas.openxmlformats.org/presentationml/2006/main">
  <p:tag name="KSO_WM_BEAUTIFY_FLAG" val=""/>
  <p:tag name="KSO_WM_DIAGRAM_VIRTUALLY_FRAME" val="{&quot;height&quot;:426.8,&quot;left&quot;:87.85,&quot;top&quot;:99.65,&quot;width&quot;:851.5}"/>
</p:tagLst>
</file>

<file path=ppt/tags/tag437.xml><?xml version="1.0" encoding="utf-8"?>
<p:tagLst xmlns:p="http://schemas.openxmlformats.org/presentationml/2006/main">
  <p:tag name="KSO_WM_BEAUTIFY_FLAG" val=""/>
  <p:tag name="KSO_WM_DIAGRAM_VIRTUALLY_FRAME" val="{&quot;height&quot;:426.8,&quot;left&quot;:87.85,&quot;top&quot;:99.65,&quot;width&quot;:851.5}"/>
</p:tagLst>
</file>

<file path=ppt/tags/tag438.xml><?xml version="1.0" encoding="utf-8"?>
<p:tagLst xmlns:p="http://schemas.openxmlformats.org/presentationml/2006/main">
  <p:tag name="KSO_WM_DIAGRAM_VIRTUALLY_FRAME" val="{&quot;height&quot;:426.8,&quot;left&quot;:87.85,&quot;top&quot;:99.65,&quot;width&quot;:851.5}"/>
</p:tagLst>
</file>

<file path=ppt/tags/tag439.xml><?xml version="1.0" encoding="utf-8"?>
<p:tagLst xmlns:p="http://schemas.openxmlformats.org/presentationml/2006/main">
  <p:tag name="KSO_WM_DIAGRAM_VIRTUALLY_FRAME" val="{&quot;height&quot;:426.8,&quot;left&quot;:87.85,&quot;top&quot;:99.65,&quot;width&quot;:851.5}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DIAGRAM_VIRTUALLY_FRAME" val="{&quot;height&quot;:426.8,&quot;left&quot;:87.85,&quot;top&quot;:99.65,&quot;width&quot;:851.5}"/>
</p:tagLst>
</file>

<file path=ppt/tags/tag441.xml><?xml version="1.0" encoding="utf-8"?>
<p:tagLst xmlns:p="http://schemas.openxmlformats.org/presentationml/2006/main">
  <p:tag name="KSO_WM_DIAGRAM_VIRTUALLY_FRAME" val="{&quot;height&quot;:426.8,&quot;left&quot;:87.85,&quot;top&quot;:99.65,&quot;width&quot;:851.5}"/>
</p:tagLst>
</file>

<file path=ppt/tags/tag442.xml><?xml version="1.0" encoding="utf-8"?>
<p:tagLst xmlns:p="http://schemas.openxmlformats.org/presentationml/2006/main">
  <p:tag name="KSO_WM_DIAGRAM_VIRTUALLY_FRAME" val="{&quot;height&quot;:426.8,&quot;left&quot;:87.85,&quot;top&quot;:99.65,&quot;width&quot;:851.5}"/>
</p:tagLst>
</file>

<file path=ppt/tags/tag443.xml><?xml version="1.0" encoding="utf-8"?>
<p:tagLst xmlns:p="http://schemas.openxmlformats.org/presentationml/2006/main">
  <p:tag name="KSO_WM_DIAGRAM_VIRTUALLY_FRAME" val="{&quot;height&quot;:426.8,&quot;left&quot;:87.85,&quot;top&quot;:99.65,&quot;width&quot;:851.5}"/>
</p:tagLst>
</file>

<file path=ppt/tags/tag444.xml><?xml version="1.0" encoding="utf-8"?>
<p:tagLst xmlns:p="http://schemas.openxmlformats.org/presentationml/2006/main">
  <p:tag name="KSO_WM_BEAUTIFY_FLAG" val=""/>
  <p:tag name="KSO_WM_DIAGRAM_VIRTUALLY_FRAME" val="{&quot;height&quot;:426.8,&quot;left&quot;:87.85,&quot;top&quot;:99.65,&quot;width&quot;:851.5}"/>
</p:tagLst>
</file>

<file path=ppt/tags/tag445.xml><?xml version="1.0" encoding="utf-8"?>
<p:tagLst xmlns:p="http://schemas.openxmlformats.org/presentationml/2006/main">
  <p:tag name="KSO_WM_BEAUTIFY_FLAG" val=""/>
  <p:tag name="KSO_WM_DIAGRAM_VIRTUALLY_FRAME" val="{&quot;height&quot;:426.8,&quot;left&quot;:87.85,&quot;top&quot;:99.65,&quot;width&quot;:851.5}"/>
</p:tagLst>
</file>

<file path=ppt/tags/tag446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447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448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449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BEAUTIFY_FLAG" val=""/>
</p:tagLst>
</file>

<file path=ppt/tags/tag451.xml><?xml version="1.0" encoding="utf-8"?>
<p:tagLst xmlns:p="http://schemas.openxmlformats.org/presentationml/2006/main">
  <p:tag name="KSO_WM_BEAUTIFY_FLAG" val=""/>
</p:tagLst>
</file>

<file path=ppt/tags/tag452.xml><?xml version="1.0" encoding="utf-8"?>
<p:tagLst xmlns:p="http://schemas.openxmlformats.org/presentationml/2006/main">
  <p:tag name="KSO_WM_BEAUTIFY_FLAG" val=""/>
</p:tagLst>
</file>

<file path=ppt/tags/tag45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454.xml><?xml version="1.0" encoding="utf-8"?>
<p:tagLst xmlns:p="http://schemas.openxmlformats.org/presentationml/2006/main">
  <p:tag name="KSO_WM_BEAUTIFY_FLAG" val=""/>
</p:tagLst>
</file>

<file path=ppt/tags/tag455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456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457.xml><?xml version="1.0" encoding="utf-8"?>
<p:tagLst xmlns:p="http://schemas.openxmlformats.org/presentationml/2006/main">
  <p:tag name="KSO_WM_DIAGRAM_VIRTUALLY_FRAME" val="{&quot;height&quot;:29,&quot;left&quot;:57.95,&quot;top&quot;:101.2,&quot;width&quot;:784.7}"/>
</p:tagLst>
</file>

<file path=ppt/tags/tag45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459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461.xml><?xml version="1.0" encoding="utf-8"?>
<p:tagLst xmlns:p="http://schemas.openxmlformats.org/presentationml/2006/main">
  <p:tag name="KSO_WM_BEAUTIFY_FLAG" val=""/>
</p:tagLst>
</file>

<file path=ppt/tags/tag462.xml><?xml version="1.0" encoding="utf-8"?>
<p:tagLst xmlns:p="http://schemas.openxmlformats.org/presentationml/2006/main">
  <p:tag name="KSO_WM_BEAUTIFY_FLAG" val=""/>
</p:tagLst>
</file>

<file path=ppt/tags/tag463.xml><?xml version="1.0" encoding="utf-8"?>
<p:tagLst xmlns:p="http://schemas.openxmlformats.org/presentationml/2006/main">
  <p:tag name="KSO_WM_BEAUTIFY_FLAG" val=""/>
</p:tagLst>
</file>

<file path=ppt/tags/tag464.xml><?xml version="1.0" encoding="utf-8"?>
<p:tagLst xmlns:p="http://schemas.openxmlformats.org/presentationml/2006/main">
  <p:tag name="KSO_WM_BEAUTIFY_FLAG" val=""/>
</p:tagLst>
</file>

<file path=ppt/tags/tag465.xml><?xml version="1.0" encoding="utf-8"?>
<p:tagLst xmlns:p="http://schemas.openxmlformats.org/presentationml/2006/main">
  <p:tag name="KSO_WM_BEAUTIFY_FLAG" val=""/>
</p:tagLst>
</file>

<file path=ppt/tags/tag466.xml><?xml version="1.0" encoding="utf-8"?>
<p:tagLst xmlns:p="http://schemas.openxmlformats.org/presentationml/2006/main">
  <p:tag name="KSO_WM_BEAUTIFY_FLAG" val=""/>
</p:tagLst>
</file>

<file path=ppt/tags/tag467.xml><?xml version="1.0" encoding="utf-8"?>
<p:tagLst xmlns:p="http://schemas.openxmlformats.org/presentationml/2006/main">
  <p:tag name="KSO_WM_BEAUTIFY_FLAG" val=""/>
</p:tagLst>
</file>

<file path=ppt/tags/tag468.xml><?xml version="1.0" encoding="utf-8"?>
<p:tagLst xmlns:p="http://schemas.openxmlformats.org/presentationml/2006/main">
  <p:tag name="KSO_WM_BEAUTIFY_FLAG" val=""/>
</p:tagLst>
</file>

<file path=ppt/tags/tag469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BEAUTIFY_FLAG" val=""/>
</p:tagLst>
</file>

<file path=ppt/tags/tag471.xml><?xml version="1.0" encoding="utf-8"?>
<p:tagLst xmlns:p="http://schemas.openxmlformats.org/presentationml/2006/main">
  <p:tag name="KSO_WM_BEAUTIFY_FLAG" val=""/>
</p:tagLst>
</file>

<file path=ppt/tags/tag472.xml><?xml version="1.0" encoding="utf-8"?>
<p:tagLst xmlns:p="http://schemas.openxmlformats.org/presentationml/2006/main">
  <p:tag name="KSO_WM_BEAUTIFY_FLAG" val=""/>
</p:tagLst>
</file>

<file path=ppt/tags/tag473.xml><?xml version="1.0" encoding="utf-8"?>
<p:tagLst xmlns:p="http://schemas.openxmlformats.org/presentationml/2006/main">
  <p:tag name="KSO_WM_BEAUTIFY_FLAG" val=""/>
</p:tagLst>
</file>

<file path=ppt/tags/tag474.xml><?xml version="1.0" encoding="utf-8"?>
<p:tagLst xmlns:p="http://schemas.openxmlformats.org/presentationml/2006/main">
  <p:tag name="KSO_WM_BEAUTIFY_FLAG" val=""/>
</p:tagLst>
</file>

<file path=ppt/tags/tag475.xml><?xml version="1.0" encoding="utf-8"?>
<p:tagLst xmlns:p="http://schemas.openxmlformats.org/presentationml/2006/main">
  <p:tag name="KSO_WM_BEAUTIFY_FLAG" val=""/>
</p:tagLst>
</file>

<file path=ppt/tags/tag476.xml><?xml version="1.0" encoding="utf-8"?>
<p:tagLst xmlns:p="http://schemas.openxmlformats.org/presentationml/2006/main">
  <p:tag name="KSO_WM_BEAUTIFY_FLAG" val=""/>
</p:tagLst>
</file>

<file path=ppt/tags/tag477.xml><?xml version="1.0" encoding="utf-8"?>
<p:tagLst xmlns:p="http://schemas.openxmlformats.org/presentationml/2006/main">
  <p:tag name="KSO_WM_BEAUTIFY_FLAG" val=""/>
</p:tagLst>
</file>

<file path=ppt/tags/tag478.xml><?xml version="1.0" encoding="utf-8"?>
<p:tagLst xmlns:p="http://schemas.openxmlformats.org/presentationml/2006/main">
  <p:tag name="KSO_WM_BEAUTIFY_FLAG" val=""/>
</p:tagLst>
</file>

<file path=ppt/tags/tag479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484.xml><?xml version="1.0" encoding="utf-8"?>
<p:tagLst xmlns:p="http://schemas.openxmlformats.org/presentationml/2006/main">
  <p:tag name="KSO_WPP_MARK_KEY" val="f47a6c07-3c61-4e3d-94ae-11b4caf0a7b4"/>
  <p:tag name="COMMONDATA" val="eyJjb3VudCI6MiwiaGRpZCI6IjE4ZjhjZjVlYjBkNDhhNjI2MjE1MThjYjhjMmRkOGY5IiwidXNlckNvdW50IjoxfQ=="/>
  <p:tag name="resource_record_key" val="{&quot;10&quot;:[21571682,21600600,6166834,50035152,20093177,21595264,21571667],&quot;29&quot;:[50000090,50000086,50000199,50000099,50052716,50052409,50000211,50053052,50053246,50052948,50053112,50053304,50053037,50052976,50053008,50053121],&quot;65&quot;:[20205081]}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唐峰设计：https://v.youku.com/v_show/id_XNTg4OTcwMDM3Ng==.html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63500"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89000">
                <a:srgbClr val="0D42D3"/>
              </a:gs>
              <a:gs pos="0">
                <a:schemeClr val="accent1">
                  <a:lumMod val="45000"/>
                  <a:lumOff val="55000"/>
                </a:schemeClr>
              </a:gs>
            </a:gsLst>
            <a:lin ang="0" scaled="0"/>
          </a:gra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唐峰设计：https://v.youku.com/v_show/id_XNTg4OTcwMDM3Ng==.html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63500"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89000">
                <a:srgbClr val="0D42D3"/>
              </a:gs>
              <a:gs pos="0">
                <a:schemeClr val="accent1">
                  <a:lumMod val="45000"/>
                  <a:lumOff val="55000"/>
                </a:schemeClr>
              </a:gs>
            </a:gsLst>
            <a:lin ang="0" scaled="0"/>
          </a:gra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bg1"/>
        </a:solidFill>
      </a:spPr>
      <a:bodyPr wrap="square" rtlCol="0">
        <a:noAutofit/>
      </a:bodyPr>
      <a:lstStyle>
        <a:defPPr marL="0" marR="0" indent="0" algn="just" defTabSz="914400" rtl="0" eaLnBrk="1" fontAlgn="auto" latinLnBrk="0" hangingPunct="1">
          <a:lnSpc>
            <a:spcPct val="150000"/>
          </a:lnSpc>
          <a:spcBef>
            <a:spcPts val="0"/>
          </a:spcBef>
          <a:spcAft>
            <a:spcPts val="600"/>
          </a:spcAft>
          <a:buClrTx/>
          <a:buSzTx/>
          <a:buFontTx/>
          <a:buNone/>
          <a:defRPr kumimoji="0" sz="1800" b="0" i="0" u="none" strike="noStrike" kern="1200" cap="none" spc="0" normalizeH="0" baseline="0" noProof="0" dirty="0">
            <a:ln>
              <a:noFill/>
            </a:ln>
            <a:solidFill>
              <a:srgbClr val="002060"/>
            </a:solidFill>
            <a:effectLst/>
            <a:uLnTx/>
            <a:uFillTx/>
            <a:latin typeface="Noto Sans S Chinese Regular" panose="020B0500000000000000" pitchFamily="34" charset="-128"/>
            <a:ea typeface="Noto Sans S Chinese Regular" panose="020B0500000000000000" pitchFamily="34" charset="-128"/>
            <a:cs typeface="Times New Roman" panose="02020603050405020304" pitchFamily="18" charset="0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ajor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8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8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8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文档" ma:contentTypeID="0x010100F56D0951E120B94AAFE3770C299CB231" ma:contentTypeVersion="19" ma:contentTypeDescription="新建文档。" ma:contentTypeScope="" ma:versionID="736a6b7ec03d6bfd4f4c9b9077bbd7fd">
  <xsd:schema xmlns:xsd="http://www.w3.org/2001/XMLSchema" xmlns:xs="http://www.w3.org/2001/XMLSchema" xmlns:p="http://schemas.microsoft.com/office/2006/metadata/properties" xmlns:ns2="68be930b-a1a2-4dff-a79e-089cc53b51be" xmlns:ns3="b1c7d463-0414-4960-8b21-fd7f84705ead" targetNamespace="http://schemas.microsoft.com/office/2006/metadata/properties" ma:root="true" ma:fieldsID="2026b1e9873c50172c03bcf1244e4640" ns2:_="" ns3:_="">
    <xsd:import namespace="68be930b-a1a2-4dff-a79e-089cc53b51be"/>
    <xsd:import namespace="b1c7d463-0414-4960-8b21-fd7f84705ead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_x63cf__x8ff0_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_x6b63__x5f0f__x5458__x5de5_" minOccurs="0"/>
                <xsd:element ref="ns3:_x65f6__x95f4_" minOccurs="0"/>
                <xsd:element ref="ns3:MediaServiceObjectDetectorVersions" minOccurs="0"/>
                <xsd:element ref="ns3:MediaServiceSearchProperties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be930b-a1a2-4dff-a79e-089cc53b51b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享对象: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享对象详细信息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a427f4a7-23db-4f8d-b4cf-7fdc2b906881}" ma:internalName="TaxCatchAll" ma:showField="CatchAllData" ma:web="68be930b-a1a2-4dff-a79e-089cc53b51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c7d463-0414-4960-8b21-fd7f84705e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_x63cf__x8ff0_" ma:index="12" nillable="true" ma:displayName="描述" ma:format="Dropdown" ma:internalName="_x63cf__x8ff0_">
      <xsd:simpleType>
        <xsd:restriction base="dms:Text">
          <xsd:maxLength value="255"/>
        </xsd:restriction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图像标记" ma:readOnly="false" ma:fieldId="{5cf76f15-5ced-4ddc-b409-7134ff3c332f}" ma:taxonomyMulti="true" ma:sspId="9632cf6a-25bc-4f5f-bc79-5438e54e711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_x6b63__x5f0f__x5458__x5de5_" ma:index="22" nillable="true" ma:displayName="正式员工" ma:format="Dropdown" ma:internalName="_x6b63__x5f0f__x5458__x5de5_">
      <xsd:simpleType>
        <xsd:restriction base="dms:Text">
          <xsd:maxLength value="255"/>
        </xsd:restriction>
      </xsd:simpleType>
    </xsd:element>
    <xsd:element name="_x65f6__x95f4_" ma:index="23" nillable="true" ma:displayName="时间" ma:format="DateOnly" ma:internalName="_x65f6__x95f4_">
      <xsd:simpleType>
        <xsd:restriction base="dms:DateTim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内容类型"/>
        <xsd:element ref="dc:title" minOccurs="0" maxOccurs="1" ma:index="4" ma:displayName="标题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x63cf__x8ff0_ xmlns="b1c7d463-0414-4960-8b21-fd7f84705ead" xsi:nil="true"/>
    <TaxCatchAll xmlns="68be930b-a1a2-4dff-a79e-089cc53b51be" xsi:nil="true"/>
    <_x6b63__x5f0f__x5458__x5de5_ xmlns="b1c7d463-0414-4960-8b21-fd7f84705ead" xsi:nil="true"/>
    <lcf76f155ced4ddcb4097134ff3c332f xmlns="b1c7d463-0414-4960-8b21-fd7f84705ead">
      <Terms xmlns="http://schemas.microsoft.com/office/infopath/2007/PartnerControls"/>
    </lcf76f155ced4ddcb4097134ff3c332f>
    <_x65f6__x95f4_ xmlns="b1c7d463-0414-4960-8b21-fd7f84705ead" xsi:nil="true"/>
  </documentManagement>
</p:properties>
</file>

<file path=customXml/itemProps481.xml><?xml version="1.0" encoding="utf-8"?>
<ds:datastoreItem xmlns:ds="http://schemas.openxmlformats.org/officeDocument/2006/customXml" ds:itemID="{7FB71F29-4712-42AE-9DBA-839FD216E55F}">
  <ds:schemaRefs/>
</ds:datastoreItem>
</file>

<file path=customXml/itemProps482.xml><?xml version="1.0" encoding="utf-8"?>
<ds:datastoreItem xmlns:ds="http://schemas.openxmlformats.org/officeDocument/2006/customXml" ds:itemID="{1F49A584-71F0-45CE-94C8-38A4B8E01401}">
  <ds:schemaRefs/>
</ds:datastoreItem>
</file>

<file path=customXml/itemProps483.xml><?xml version="1.0" encoding="utf-8"?>
<ds:datastoreItem xmlns:ds="http://schemas.openxmlformats.org/officeDocument/2006/customXml" ds:itemID="{B928DEAE-1539-40FC-83F4-3029AD47CCE3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15380</Words>
  <Application>WPS 演示</Application>
  <PresentationFormat>宽屏</PresentationFormat>
  <Paragraphs>799</Paragraphs>
  <Slides>38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38</vt:i4>
      </vt:variant>
    </vt:vector>
  </HeadingPairs>
  <TitlesOfParts>
    <vt:vector size="59" baseType="lpstr">
      <vt:lpstr>Arial</vt:lpstr>
      <vt:lpstr>宋体</vt:lpstr>
      <vt:lpstr>Wingdings</vt:lpstr>
      <vt:lpstr>Wingdings</vt:lpstr>
      <vt:lpstr>Noto Sans S Chinese Regular</vt:lpstr>
      <vt:lpstr>Times New Roman</vt:lpstr>
      <vt:lpstr>Noto Sans S Chinese Medium</vt:lpstr>
      <vt:lpstr>思源黑体 Medium</vt:lpstr>
      <vt:lpstr>黑体</vt:lpstr>
      <vt:lpstr>阿里巴巴普惠体 3.0 55 Regular</vt:lpstr>
      <vt:lpstr>Times New Roman Regular</vt:lpstr>
      <vt:lpstr>思源黑体 CN Normal</vt:lpstr>
      <vt:lpstr>Calibri</vt:lpstr>
      <vt:lpstr>MyFont</vt:lpstr>
      <vt:lpstr>阿里巴巴普惠体</vt:lpstr>
      <vt:lpstr>微软雅黑</vt:lpstr>
      <vt:lpstr>Arial Unicode MS</vt:lpstr>
      <vt:lpstr>Arial</vt:lpstr>
      <vt:lpstr>唐峰设计：https://v.youku.com/v_show/id_XNTg4OTcwMDM3Ng==.html</vt:lpstr>
      <vt:lpstr>自定义设计方案</vt:lpstr>
      <vt:lpstr>1_唐峰设计：https://v.youku.com/v_show/id_XNTg4OTcwMDM3Ng==.html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junxi.huang</dc:creator>
  <cp:lastModifiedBy>罗涵缤</cp:lastModifiedBy>
  <cp:revision>577</cp:revision>
  <cp:lastPrinted>2024-07-11T02:44:00Z</cp:lastPrinted>
  <dcterms:created xsi:type="dcterms:W3CDTF">2024-04-18T10:05:00Z</dcterms:created>
  <dcterms:modified xsi:type="dcterms:W3CDTF">2025-08-21T07:56:19Z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2EBED468CEA74F7AA51C327807224849</vt:lpwstr>
  </property>
  <property fmtid="{D5CDD505-2E9C-101B-9397-08002B2CF9AE}" pid="4" name="KSOTemplateUUID">
    <vt:lpwstr>v1.0_mb_UUIMg04nbRBjpbKYMIkYSA==</vt:lpwstr>
  </property>
  <property fmtid="{D5CDD505-2E9C-101B-9397-08002B2CF9AE}" pid="5" name="ContentTypeId">
    <vt:lpwstr>0x010100F56D0951E120B94AAFE3770C299CB231</vt:lpwstr>
  </property>
  <property fmtid="{D5CDD505-2E9C-101B-9397-08002B2CF9AE}" pid="6" name="MediaServiceImageTags">
    <vt:lpwstr/>
  </property>
</Properties>
</file>